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696" r:id="rId2"/>
    <p:sldMasterId id="2147483684" r:id="rId3"/>
  </p:sldMasterIdLst>
  <p:notesMasterIdLst>
    <p:notesMasterId r:id="rId24"/>
  </p:notesMasterIdLst>
  <p:handoutMasterIdLst>
    <p:handoutMasterId r:id="rId25"/>
  </p:handoutMasterIdLst>
  <p:sldIdLst>
    <p:sldId id="392" r:id="rId4"/>
    <p:sldId id="366" r:id="rId5"/>
    <p:sldId id="367" r:id="rId6"/>
    <p:sldId id="376" r:id="rId7"/>
    <p:sldId id="403" r:id="rId8"/>
    <p:sldId id="405" r:id="rId9"/>
    <p:sldId id="404" r:id="rId10"/>
    <p:sldId id="387" r:id="rId11"/>
    <p:sldId id="386" r:id="rId12"/>
    <p:sldId id="422" r:id="rId13"/>
    <p:sldId id="420" r:id="rId14"/>
    <p:sldId id="421" r:id="rId15"/>
    <p:sldId id="424" r:id="rId16"/>
    <p:sldId id="413" r:id="rId17"/>
    <p:sldId id="412" r:id="rId18"/>
    <p:sldId id="426" r:id="rId19"/>
    <p:sldId id="416" r:id="rId20"/>
    <p:sldId id="415" r:id="rId21"/>
    <p:sldId id="397" r:id="rId22"/>
    <p:sldId id="391"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1D236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6" autoAdjust="0"/>
    <p:restoredTop sz="84698" autoAdjust="0"/>
  </p:normalViewPr>
  <p:slideViewPr>
    <p:cSldViewPr snapToGrid="0">
      <p:cViewPr varScale="1">
        <p:scale>
          <a:sx n="92" d="100"/>
          <a:sy n="92" d="100"/>
        </p:scale>
        <p:origin x="708" y="90"/>
      </p:cViewPr>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Victoria.Herrick\Dropbox\Email%20review\InBrief%20KPIs%2009%2008%201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b="0" dirty="0"/>
              <a:t>Email and web satisfaction by boating interest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Sheet6!$B$2</c:f>
              <c:strCache>
                <c:ptCount val="1"/>
                <c:pt idx="0">
                  <c:v>RYA InBrief </c:v>
                </c:pt>
              </c:strCache>
            </c:strRef>
          </c:tx>
          <c:spPr>
            <a:solidFill>
              <a:schemeClr val="accent1"/>
            </a:solidFill>
            <a:ln>
              <a:noFill/>
            </a:ln>
            <a:effectLst/>
          </c:spPr>
          <c:invertIfNegative val="0"/>
          <c:cat>
            <c:strRef>
              <c:f>Sheet6!$A$3:$A$20</c:f>
              <c:strCache>
                <c:ptCount val="18"/>
                <c:pt idx="0">
                  <c:v>Powerboat racing (146)</c:v>
                </c:pt>
                <c:pt idx="1">
                  <c:v>Keel boat racing (1459)</c:v>
                </c:pt>
                <c:pt idx="2">
                  <c:v>Dinghy racing (3559)</c:v>
                </c:pt>
                <c:pt idx="3">
                  <c:v>Club duty Volunteer Admin (3437)</c:v>
                </c:pt>
                <c:pt idx="4">
                  <c:v>Yacht racing (2543)</c:v>
                </c:pt>
                <c:pt idx="5">
                  <c:v>Kite-boarding (229)</c:v>
                </c:pt>
                <c:pt idx="6">
                  <c:v>Windsurfing (1268)</c:v>
                </c:pt>
                <c:pt idx="7">
                  <c:v>Paddle-boarding (1263)</c:v>
                </c:pt>
                <c:pt idx="8">
                  <c:v>Other (819)</c:v>
                </c:pt>
                <c:pt idx="9">
                  <c:v>Dinghy cruising (2431)</c:v>
                </c:pt>
                <c:pt idx="10">
                  <c:v>Other water based activity (1527)</c:v>
                </c:pt>
                <c:pt idx="11">
                  <c:v>RIBs Sports boats (3367)</c:v>
                </c:pt>
                <c:pt idx="12">
                  <c:v>Social (2487)</c:v>
                </c:pt>
                <c:pt idx="13">
                  <c:v>Keel boat cruising (2526)</c:v>
                </c:pt>
                <c:pt idx="14">
                  <c:v>Yacht cruising (9036)</c:v>
                </c:pt>
                <c:pt idx="15">
                  <c:v>Canal Riverboat (1688)</c:v>
                </c:pt>
                <c:pt idx="16">
                  <c:v>Motor cruiser (2970)</c:v>
                </c:pt>
                <c:pt idx="17">
                  <c:v>Personal water craft (Jet ski)(443)</c:v>
                </c:pt>
              </c:strCache>
            </c:strRef>
          </c:cat>
          <c:val>
            <c:numRef>
              <c:f>Sheet6!$B$3:$B$20</c:f>
              <c:numCache>
                <c:formatCode>General</c:formatCode>
                <c:ptCount val="18"/>
                <c:pt idx="0">
                  <c:v>6.64</c:v>
                </c:pt>
                <c:pt idx="1">
                  <c:v>7</c:v>
                </c:pt>
                <c:pt idx="2">
                  <c:v>7.1</c:v>
                </c:pt>
                <c:pt idx="3">
                  <c:v>7.16</c:v>
                </c:pt>
                <c:pt idx="4">
                  <c:v>7.1</c:v>
                </c:pt>
                <c:pt idx="5">
                  <c:v>6.84</c:v>
                </c:pt>
                <c:pt idx="6">
                  <c:v>7.03</c:v>
                </c:pt>
                <c:pt idx="7">
                  <c:v>7.1</c:v>
                </c:pt>
                <c:pt idx="8">
                  <c:v>7.19</c:v>
                </c:pt>
                <c:pt idx="9">
                  <c:v>7.22</c:v>
                </c:pt>
                <c:pt idx="10">
                  <c:v>7.15</c:v>
                </c:pt>
                <c:pt idx="11">
                  <c:v>7.3</c:v>
                </c:pt>
                <c:pt idx="12">
                  <c:v>7.32</c:v>
                </c:pt>
                <c:pt idx="13">
                  <c:v>7.33</c:v>
                </c:pt>
                <c:pt idx="14">
                  <c:v>7.28</c:v>
                </c:pt>
                <c:pt idx="15">
                  <c:v>7.4</c:v>
                </c:pt>
                <c:pt idx="16">
                  <c:v>7.42</c:v>
                </c:pt>
                <c:pt idx="17">
                  <c:v>7.7</c:v>
                </c:pt>
              </c:numCache>
            </c:numRef>
          </c:val>
          <c:extLst>
            <c:ext xmlns:c16="http://schemas.microsoft.com/office/drawing/2014/chart" uri="{C3380CC4-5D6E-409C-BE32-E72D297353CC}">
              <c16:uniqueId val="{00000000-F423-467E-9298-66552847CD8B}"/>
            </c:ext>
          </c:extLst>
        </c:ser>
        <c:ser>
          <c:idx val="1"/>
          <c:order val="1"/>
          <c:tx>
            <c:strRef>
              <c:f>Sheet6!$C$2</c:f>
              <c:strCache>
                <c:ptCount val="1"/>
                <c:pt idx="0">
                  <c:v>RYA website</c:v>
                </c:pt>
              </c:strCache>
            </c:strRef>
          </c:tx>
          <c:spPr>
            <a:solidFill>
              <a:schemeClr val="accent2"/>
            </a:solidFill>
            <a:ln>
              <a:noFill/>
            </a:ln>
            <a:effectLst/>
          </c:spPr>
          <c:invertIfNegative val="0"/>
          <c:cat>
            <c:strRef>
              <c:f>Sheet6!$A$3:$A$20</c:f>
              <c:strCache>
                <c:ptCount val="18"/>
                <c:pt idx="0">
                  <c:v>Powerboat racing (146)</c:v>
                </c:pt>
                <c:pt idx="1">
                  <c:v>Keel boat racing (1459)</c:v>
                </c:pt>
                <c:pt idx="2">
                  <c:v>Dinghy racing (3559)</c:v>
                </c:pt>
                <c:pt idx="3">
                  <c:v>Club duty Volunteer Admin (3437)</c:v>
                </c:pt>
                <c:pt idx="4">
                  <c:v>Yacht racing (2543)</c:v>
                </c:pt>
                <c:pt idx="5">
                  <c:v>Kite-boarding (229)</c:v>
                </c:pt>
                <c:pt idx="6">
                  <c:v>Windsurfing (1268)</c:v>
                </c:pt>
                <c:pt idx="7">
                  <c:v>Paddle-boarding (1263)</c:v>
                </c:pt>
                <c:pt idx="8">
                  <c:v>Other (819)</c:v>
                </c:pt>
                <c:pt idx="9">
                  <c:v>Dinghy cruising (2431)</c:v>
                </c:pt>
                <c:pt idx="10">
                  <c:v>Other water based activity (1527)</c:v>
                </c:pt>
                <c:pt idx="11">
                  <c:v>RIBs Sports boats (3367)</c:v>
                </c:pt>
                <c:pt idx="12">
                  <c:v>Social (2487)</c:v>
                </c:pt>
                <c:pt idx="13">
                  <c:v>Keel boat cruising (2526)</c:v>
                </c:pt>
                <c:pt idx="14">
                  <c:v>Yacht cruising (9036)</c:v>
                </c:pt>
                <c:pt idx="15">
                  <c:v>Canal Riverboat (1688)</c:v>
                </c:pt>
                <c:pt idx="16">
                  <c:v>Motor cruiser (2970)</c:v>
                </c:pt>
                <c:pt idx="17">
                  <c:v>Personal water craft (Jet ski)(443)</c:v>
                </c:pt>
              </c:strCache>
            </c:strRef>
          </c:cat>
          <c:val>
            <c:numRef>
              <c:f>Sheet6!$C$3:$C$20</c:f>
              <c:numCache>
                <c:formatCode>General</c:formatCode>
                <c:ptCount val="18"/>
                <c:pt idx="0">
                  <c:v>6.84</c:v>
                </c:pt>
                <c:pt idx="1">
                  <c:v>6.93</c:v>
                </c:pt>
                <c:pt idx="2">
                  <c:v>7.04</c:v>
                </c:pt>
                <c:pt idx="3">
                  <c:v>7.05</c:v>
                </c:pt>
                <c:pt idx="4">
                  <c:v>7.11</c:v>
                </c:pt>
                <c:pt idx="5">
                  <c:v>7.12</c:v>
                </c:pt>
                <c:pt idx="6">
                  <c:v>7.12</c:v>
                </c:pt>
                <c:pt idx="7">
                  <c:v>7.2</c:v>
                </c:pt>
                <c:pt idx="8">
                  <c:v>7.2</c:v>
                </c:pt>
                <c:pt idx="9">
                  <c:v>7.25</c:v>
                </c:pt>
                <c:pt idx="10">
                  <c:v>7.26</c:v>
                </c:pt>
                <c:pt idx="11">
                  <c:v>7.29</c:v>
                </c:pt>
                <c:pt idx="12">
                  <c:v>7.38</c:v>
                </c:pt>
                <c:pt idx="13">
                  <c:v>7.4</c:v>
                </c:pt>
                <c:pt idx="14">
                  <c:v>7.45</c:v>
                </c:pt>
                <c:pt idx="15">
                  <c:v>7.53</c:v>
                </c:pt>
                <c:pt idx="16">
                  <c:v>7.59</c:v>
                </c:pt>
                <c:pt idx="17">
                  <c:v>7.82</c:v>
                </c:pt>
              </c:numCache>
            </c:numRef>
          </c:val>
          <c:extLst>
            <c:ext xmlns:c16="http://schemas.microsoft.com/office/drawing/2014/chart" uri="{C3380CC4-5D6E-409C-BE32-E72D297353CC}">
              <c16:uniqueId val="{00000001-F423-467E-9298-66552847CD8B}"/>
            </c:ext>
          </c:extLst>
        </c:ser>
        <c:dLbls>
          <c:showLegendKey val="0"/>
          <c:showVal val="0"/>
          <c:showCatName val="0"/>
          <c:showSerName val="0"/>
          <c:showPercent val="0"/>
          <c:showBubbleSize val="0"/>
        </c:dLbls>
        <c:gapWidth val="182"/>
        <c:axId val="729469872"/>
        <c:axId val="729477320"/>
      </c:barChart>
      <c:catAx>
        <c:axId val="729469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9477320"/>
        <c:crosses val="autoZero"/>
        <c:auto val="1"/>
        <c:lblAlgn val="ctr"/>
        <c:lblOffset val="100"/>
        <c:noMultiLvlLbl val="0"/>
      </c:catAx>
      <c:valAx>
        <c:axId val="7294773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946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BE7526C8-1801-49A9-96AF-671382AE0133}" type="datetimeFigureOut">
              <a:rPr lang="en-GB" smtClean="0"/>
              <a:t>07/10/2023</a:t>
            </a:fld>
            <a:endParaRPr lang="en-GB" dirty="0"/>
          </a:p>
        </p:txBody>
      </p:sp>
      <p:sp>
        <p:nvSpPr>
          <p:cNvPr id="4" name="Footer Placeholder 3"/>
          <p:cNvSpPr>
            <a:spLocks noGrp="1"/>
          </p:cNvSpPr>
          <p:nvPr>
            <p:ph type="ftr" sz="quarter" idx="2"/>
          </p:nvPr>
        </p:nvSpPr>
        <p:spPr>
          <a:xfrm>
            <a:off x="0" y="9428585"/>
            <a:ext cx="2945659" cy="498055"/>
          </a:xfrm>
          <a:prstGeom prst="rect">
            <a:avLst/>
          </a:prstGeom>
        </p:spPr>
        <p:txBody>
          <a:bodyPr vert="horz" lIns="92034" tIns="46017" rIns="92034" bIns="4601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2034" tIns="46017" rIns="92034" bIns="46017" rtlCol="0" anchor="b"/>
          <a:lstStyle>
            <a:lvl1pPr algn="r">
              <a:defRPr sz="1200"/>
            </a:lvl1pPr>
          </a:lstStyle>
          <a:p>
            <a:fld id="{D748B5AF-1BE2-4CBF-8CAB-069AC1BD7B1A}" type="slidenum">
              <a:rPr lang="en-GB" smtClean="0"/>
              <a:t>‹#›</a:t>
            </a:fld>
            <a:endParaRPr lang="en-GB" dirty="0"/>
          </a:p>
        </p:txBody>
      </p:sp>
    </p:spTree>
    <p:extLst>
      <p:ext uri="{BB962C8B-B14F-4D97-AF65-F5344CB8AC3E}">
        <p14:creationId xmlns:p14="http://schemas.microsoft.com/office/powerpoint/2010/main" val="390719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2034" tIns="46017" rIns="92034" bIns="46017" rtlCol="0"/>
          <a:lstStyle>
            <a:lvl1pPr algn="r">
              <a:defRPr sz="1200"/>
            </a:lvl1pPr>
          </a:lstStyle>
          <a:p>
            <a:fld id="{608A4752-79CB-42DD-9144-759504E5F3A0}" type="datetimeFigureOut">
              <a:rPr lang="en-GB" smtClean="0"/>
              <a:t>07/10/2023</a:t>
            </a:fld>
            <a:endParaRPr lang="en-GB"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2034" tIns="46017" rIns="92034" bIns="46017" rtlCol="0" anchor="ctr"/>
          <a:lstStyle/>
          <a:p>
            <a:endParaRPr lang="en-GB" dirty="0"/>
          </a:p>
        </p:txBody>
      </p:sp>
      <p:sp>
        <p:nvSpPr>
          <p:cNvPr id="5" name="Notes Placeholder 4"/>
          <p:cNvSpPr>
            <a:spLocks noGrp="1"/>
          </p:cNvSpPr>
          <p:nvPr>
            <p:ph type="body" sz="quarter" idx="3"/>
          </p:nvPr>
        </p:nvSpPr>
        <p:spPr>
          <a:xfrm>
            <a:off x="679768" y="4777196"/>
            <a:ext cx="5438140" cy="3908614"/>
          </a:xfrm>
          <a:prstGeom prst="rect">
            <a:avLst/>
          </a:prstGeom>
        </p:spPr>
        <p:txBody>
          <a:bodyPr vert="horz" lIns="92034" tIns="46017" rIns="92034" bIns="460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2034" tIns="46017" rIns="92034" bIns="4601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2034" tIns="46017" rIns="92034" bIns="46017" rtlCol="0" anchor="b"/>
          <a:lstStyle>
            <a:lvl1pPr algn="r">
              <a:defRPr sz="1200"/>
            </a:lvl1pPr>
          </a:lstStyle>
          <a:p>
            <a:fld id="{7E6A744B-7C24-4FA9-A1A4-101BA3C90775}" type="slidenum">
              <a:rPr lang="en-GB" smtClean="0"/>
              <a:t>‹#›</a:t>
            </a:fld>
            <a:endParaRPr lang="en-GB" dirty="0"/>
          </a:p>
        </p:txBody>
      </p:sp>
    </p:spTree>
    <p:extLst>
      <p:ext uri="{BB962C8B-B14F-4D97-AF65-F5344CB8AC3E}">
        <p14:creationId xmlns:p14="http://schemas.microsoft.com/office/powerpoint/2010/main" val="2092113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under each pillar, we called out something</a:t>
            </a:r>
            <a:r>
              <a:rPr lang="en-GB" baseline="0" dirty="0"/>
              <a:t> specific for digital to do</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2</a:t>
            </a:fld>
            <a:endParaRPr lang="en-GB" dirty="0"/>
          </a:p>
        </p:txBody>
      </p:sp>
    </p:spTree>
    <p:extLst>
      <p:ext uri="{BB962C8B-B14F-4D97-AF65-F5344CB8AC3E}">
        <p14:creationId xmlns:p14="http://schemas.microsoft.com/office/powerpoint/2010/main" val="97024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Yet delivering against the ambition that we’ll use</a:t>
            </a:r>
            <a:r>
              <a:rPr lang="en-GB" baseline="0" dirty="0"/>
              <a:t> digital to make things better for stakeholders and they way we deliver at the RYA</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12</a:t>
            </a:fld>
            <a:endParaRPr lang="en-GB" dirty="0"/>
          </a:p>
        </p:txBody>
      </p:sp>
    </p:spTree>
    <p:extLst>
      <p:ext uri="{BB962C8B-B14F-4D97-AF65-F5344CB8AC3E}">
        <p14:creationId xmlns:p14="http://schemas.microsoft.com/office/powerpoint/2010/main" val="3631903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14</a:t>
            </a:fld>
            <a:endParaRPr lang="en-GB" dirty="0"/>
          </a:p>
        </p:txBody>
      </p:sp>
    </p:spTree>
    <p:extLst>
      <p:ext uri="{BB962C8B-B14F-4D97-AF65-F5344CB8AC3E}">
        <p14:creationId xmlns:p14="http://schemas.microsoft.com/office/powerpoint/2010/main" val="61839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The three criteria for selection are license/running costs;features; and enablement of RYA's engagement and experience personalisation goals.</a:t>
            </a:r>
          </a:p>
          <a:p>
            <a:endParaRPr lang="en-GB" dirty="0">
              <a:solidFill>
                <a:srgbClr val="000000"/>
              </a:solidFill>
            </a:endParaRPr>
          </a:p>
          <a:p>
            <a:r>
              <a:rPr lang="en-GB" dirty="0">
                <a:solidFill>
                  <a:srgbClr val="000000"/>
                </a:solidFill>
              </a:rPr>
              <a:t>In case of hotel requirements and events booking we recommend exploring EventsAir</a:t>
            </a:r>
          </a:p>
          <a:p>
            <a:r>
              <a:rPr lang="en-GB" dirty="0">
                <a:solidFill>
                  <a:srgbClr val="000000"/>
                </a:solidFill>
              </a:rPr>
              <a:t>The following have also been highlighted as potential areas for further evaluation:</a:t>
            </a:r>
          </a:p>
          <a:p>
            <a:r>
              <a:rPr lang="en-GB" dirty="0">
                <a:solidFill>
                  <a:srgbClr val="000000"/>
                </a:solidFill>
              </a:rPr>
              <a:t>–Ucommerceas the plugin for webshop/commerce</a:t>
            </a:r>
          </a:p>
          <a:p>
            <a:r>
              <a:rPr lang="en-GB" dirty="0">
                <a:solidFill>
                  <a:srgbClr val="000000"/>
                </a:solidFill>
              </a:rPr>
              <a:t>–Pure360 vs SiteCore’semail service</a:t>
            </a:r>
          </a:p>
          <a:p>
            <a:r>
              <a:rPr lang="en-GB" dirty="0">
                <a:solidFill>
                  <a:srgbClr val="000000"/>
                </a:solidFill>
              </a:rPr>
              <a:t>–AFD vs Loqateas there is overlap</a:t>
            </a:r>
          </a:p>
          <a:p>
            <a:r>
              <a:rPr lang="en-GB" dirty="0">
                <a:solidFill>
                  <a:srgbClr val="000000"/>
                </a:solidFill>
              </a:rPr>
              <a:t>–Digital Asset Management provider selection</a:t>
            </a:r>
          </a:p>
          <a:p>
            <a:r>
              <a:rPr lang="en-GB" dirty="0">
                <a:solidFill>
                  <a:srgbClr val="000000"/>
                </a:solidFill>
              </a:rPr>
              <a:t>–Long-term integration strategy</a:t>
            </a:r>
          </a:p>
          <a:p>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15</a:t>
            </a:fld>
            <a:endParaRPr lang="en-GB" dirty="0"/>
          </a:p>
        </p:txBody>
      </p:sp>
    </p:spTree>
    <p:extLst>
      <p:ext uri="{BB962C8B-B14F-4D97-AF65-F5344CB8AC3E}">
        <p14:creationId xmlns:p14="http://schemas.microsoft.com/office/powerpoint/2010/main" val="2008912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deliberately stakeholder centric vision for digital</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3</a:t>
            </a:fld>
            <a:endParaRPr lang="en-GB" dirty="0"/>
          </a:p>
        </p:txBody>
      </p:sp>
    </p:spTree>
    <p:extLst>
      <p:ext uri="{BB962C8B-B14F-4D97-AF65-F5344CB8AC3E}">
        <p14:creationId xmlns:p14="http://schemas.microsoft.com/office/powerpoint/2010/main" val="198258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Yet delivering against the ambition that we’ll use</a:t>
            </a:r>
            <a:r>
              <a:rPr lang="en-GB" baseline="0" dirty="0"/>
              <a:t> digital to make things better for stakeholders and they way we deliver at the RYA</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4</a:t>
            </a:fld>
            <a:endParaRPr lang="en-GB" dirty="0"/>
          </a:p>
        </p:txBody>
      </p:sp>
    </p:spTree>
    <p:extLst>
      <p:ext uri="{BB962C8B-B14F-4D97-AF65-F5344CB8AC3E}">
        <p14:creationId xmlns:p14="http://schemas.microsoft.com/office/powerpoint/2010/main" val="243261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Email engagement at 50+</a:t>
            </a:r>
            <a:r>
              <a:rPr lang="en-GB" baseline="0" dirty="0"/>
              <a:t>% </a:t>
            </a:r>
          </a:p>
          <a:p>
            <a:r>
              <a:rPr lang="en-GB" baseline="0" dirty="0"/>
              <a:t>Social channels growing with engaged audiences</a:t>
            </a:r>
          </a:p>
          <a:p>
            <a:r>
              <a:rPr lang="en-GB" baseline="0" dirty="0"/>
              <a:t>We site that Google Loves and users don’t hate (solid time on page)</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5</a:t>
            </a:fld>
            <a:endParaRPr lang="en-GB" dirty="0"/>
          </a:p>
        </p:txBody>
      </p:sp>
    </p:spTree>
    <p:extLst>
      <p:ext uri="{BB962C8B-B14F-4D97-AF65-F5344CB8AC3E}">
        <p14:creationId xmlns:p14="http://schemas.microsoft.com/office/powerpoint/2010/main" val="59737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when we asked our members what they thought about the web</a:t>
            </a:r>
            <a:r>
              <a:rPr lang="en-GB" baseline="0" dirty="0"/>
              <a:t> two clear themes emerged</a:t>
            </a:r>
          </a:p>
          <a:p>
            <a:endParaRPr lang="en-GB" baseline="0" dirty="0"/>
          </a:p>
          <a:p>
            <a:pPr marL="171450" indent="-171450">
              <a:buFontTx/>
              <a:buChar char="-"/>
            </a:pPr>
            <a:r>
              <a:rPr lang="en-GB" baseline="0" dirty="0"/>
              <a:t>If they use it they would like it to be more user friendly – easier to navigate</a:t>
            </a:r>
          </a:p>
          <a:p>
            <a:pPr marL="171450" indent="-171450">
              <a:buFontTx/>
              <a:buChar char="-"/>
            </a:pPr>
            <a:endParaRPr lang="en-GB" baseline="0" dirty="0"/>
          </a:p>
          <a:p>
            <a:pPr marL="171450" indent="-171450">
              <a:buFontTx/>
              <a:buChar char="-"/>
            </a:pPr>
            <a:r>
              <a:rPr lang="en-GB" baseline="0" dirty="0"/>
              <a:t>And if they don’t use it, its because they just don’t see the need – despite all that advice, knowledge and all those partner offers</a:t>
            </a:r>
          </a:p>
          <a:p>
            <a:pPr marL="171450" indent="-171450">
              <a:buFontTx/>
              <a:buChar char="-"/>
            </a:pPr>
            <a:r>
              <a:rPr lang="en-GB" baseline="0" dirty="0"/>
              <a:t>So what we need for the future is a platform that serves </a:t>
            </a:r>
            <a:r>
              <a:rPr lang="en-GB" baseline="0" dirty="0" err="1"/>
              <a:t>memebrs</a:t>
            </a:r>
            <a:r>
              <a:rPr lang="en-GB" baseline="0" dirty="0"/>
              <a:t> and other stakeholders with what they need through the channels they want.</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7</a:t>
            </a:fld>
            <a:endParaRPr lang="en-GB" dirty="0"/>
          </a:p>
        </p:txBody>
      </p:sp>
    </p:spTree>
    <p:extLst>
      <p:ext uri="{BB962C8B-B14F-4D97-AF65-F5344CB8AC3E}">
        <p14:creationId xmlns:p14="http://schemas.microsoft.com/office/powerpoint/2010/main" val="65133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 increase our levels of sophistication in tailoring we’ll need to equip our people to be</a:t>
            </a:r>
            <a:r>
              <a:rPr lang="en-GB" baseline="0" dirty="0"/>
              <a:t> more stakeholder centric in the way they plan and deliver. E.g. one of our digital team is being up skilled to be more of a digital planner (versus a content manager)</a:t>
            </a:r>
          </a:p>
          <a:p>
            <a:r>
              <a:rPr lang="en-GB" baseline="0" dirty="0"/>
              <a:t>Our processes need to adapt – without process control we’ll just continue to build and break.</a:t>
            </a:r>
          </a:p>
          <a:p>
            <a:r>
              <a:rPr lang="en-GB" baseline="0" dirty="0"/>
              <a:t>We cant make digital work if we don’t harness the power of data</a:t>
            </a:r>
          </a:p>
          <a:p>
            <a:r>
              <a:rPr lang="en-GB" baseline="0" dirty="0"/>
              <a:t>But of course we cant do anything if we don’t have the technology to support it.</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8</a:t>
            </a:fld>
            <a:endParaRPr lang="en-GB" dirty="0"/>
          </a:p>
        </p:txBody>
      </p:sp>
    </p:spTree>
    <p:extLst>
      <p:ext uri="{BB962C8B-B14F-4D97-AF65-F5344CB8AC3E}">
        <p14:creationId xmlns:p14="http://schemas.microsoft.com/office/powerpoint/2010/main" val="280624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why I have divided</a:t>
            </a:r>
            <a:r>
              <a:rPr lang="en-GB" baseline="0" dirty="0"/>
              <a:t> our challenge into six workstream.</a:t>
            </a:r>
          </a:p>
          <a:p>
            <a:endParaRPr lang="en-GB" baseline="0" dirty="0"/>
          </a:p>
          <a:p>
            <a:r>
              <a:rPr lang="en-GB" baseline="0" dirty="0"/>
              <a:t>The basics will help us to make step changes in the quality of our comms and can deliver efficiency in the way we work.  They clear the pathway for investment in the ceiling raisers – investment in an experience platform and ensuring that we are using data to its full potential</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9</a:t>
            </a:fld>
            <a:endParaRPr lang="en-GB" dirty="0"/>
          </a:p>
        </p:txBody>
      </p:sp>
    </p:spTree>
    <p:extLst>
      <p:ext uri="{BB962C8B-B14F-4D97-AF65-F5344CB8AC3E}">
        <p14:creationId xmlns:p14="http://schemas.microsoft.com/office/powerpoint/2010/main" val="83623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15,000</a:t>
            </a:r>
            <a:r>
              <a:rPr lang="en-GB" baseline="0" dirty="0"/>
              <a:t> pages of content</a:t>
            </a:r>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10</a:t>
            </a:fld>
            <a:endParaRPr lang="en-GB" dirty="0"/>
          </a:p>
        </p:txBody>
      </p:sp>
    </p:spTree>
    <p:extLst>
      <p:ext uri="{BB962C8B-B14F-4D97-AF65-F5344CB8AC3E}">
        <p14:creationId xmlns:p14="http://schemas.microsoft.com/office/powerpoint/2010/main" val="1766641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6A744B-7C24-4FA9-A1A4-101BA3C90775}" type="slidenum">
              <a:rPr lang="en-GB" smtClean="0"/>
              <a:t>11</a:t>
            </a:fld>
            <a:endParaRPr lang="en-GB" dirty="0"/>
          </a:p>
        </p:txBody>
      </p:sp>
    </p:spTree>
    <p:extLst>
      <p:ext uri="{BB962C8B-B14F-4D97-AF65-F5344CB8AC3E}">
        <p14:creationId xmlns:p14="http://schemas.microsoft.com/office/powerpoint/2010/main" val="512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lue/Red 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895" y="1994819"/>
            <a:ext cx="11098635"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36895" y="4382215"/>
            <a:ext cx="11098635" cy="1655762"/>
          </a:xfrm>
        </p:spPr>
        <p:txBody>
          <a:bodyPr/>
          <a:lstStyle>
            <a:lvl1pPr marL="0" indent="0" algn="ctr">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E3884D5-8919-974F-AE05-E6C6BE63586B}" type="slidenum">
              <a:rPr lang="en-US" smtClean="0"/>
              <a:t>‹#›</a:t>
            </a:fld>
            <a:endParaRPr lang="en-US" dirty="0"/>
          </a:p>
        </p:txBody>
      </p:sp>
    </p:spTree>
    <p:extLst>
      <p:ext uri="{BB962C8B-B14F-4D97-AF65-F5344CB8AC3E}">
        <p14:creationId xmlns:p14="http://schemas.microsoft.com/office/powerpoint/2010/main" val="3597838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86276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1710903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Red/Blue Final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441652"/>
            <a:ext cx="10515600" cy="1234786"/>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831851" y="2676438"/>
            <a:ext cx="10515600" cy="1106648"/>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2925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4103916" y="2"/>
            <a:ext cx="7957457" cy="6393761"/>
          </a:xfrm>
        </p:spPr>
        <p:txBody>
          <a:bodyPr anchor="ctr"/>
          <a:lstStyle>
            <a:lvl1pPr marL="0" indent="0" algn="ctr">
              <a:buNone/>
              <a:defRPr baseline="0"/>
            </a:lvl1pPr>
          </a:lstStyle>
          <a:p>
            <a:r>
              <a:rPr lang="en-US" dirty="0"/>
              <a:t>Insert picture by clicking on central icon</a:t>
            </a:r>
          </a:p>
          <a:p>
            <a:endParaRPr lang="en-GB" dirty="0"/>
          </a:p>
        </p:txBody>
      </p:sp>
      <p:sp>
        <p:nvSpPr>
          <p:cNvPr id="4" name="Titel 3"/>
          <p:cNvSpPr>
            <a:spLocks noGrp="1"/>
          </p:cNvSpPr>
          <p:nvPr>
            <p:ph type="title" hasCustomPrompt="1"/>
          </p:nvPr>
        </p:nvSpPr>
        <p:spPr>
          <a:xfrm>
            <a:off x="517526" y="1721722"/>
            <a:ext cx="5575300" cy="1392417"/>
          </a:xfrm>
        </p:spPr>
        <p:txBody>
          <a:bodyPr anchor="b">
            <a:noAutofit/>
          </a:bodyPr>
          <a:lstStyle>
            <a:lvl1pPr>
              <a:defRPr sz="3000" b="0" i="0" baseline="0"/>
            </a:lvl1pPr>
          </a:lstStyle>
          <a:p>
            <a:r>
              <a:rPr lang="en-GB" dirty="0"/>
              <a:t>Click to edit title</a:t>
            </a:r>
          </a:p>
        </p:txBody>
      </p:sp>
      <p:sp>
        <p:nvSpPr>
          <p:cNvPr id="5" name="Footer Placeholder 4"/>
          <p:cNvSpPr>
            <a:spLocks noGrp="1"/>
          </p:cNvSpPr>
          <p:nvPr>
            <p:ph type="ftr" sz="quarter" idx="3"/>
          </p:nvPr>
        </p:nvSpPr>
        <p:spPr>
          <a:xfrm>
            <a:off x="1958197" y="6400799"/>
            <a:ext cx="9273395" cy="382483"/>
          </a:xfrm>
          <a:prstGeom prst="rect">
            <a:avLst/>
          </a:prstGeom>
          <a:noFill/>
        </p:spPr>
        <p:txBody>
          <a:bodyPr wrap="square" rtlCol="0" anchor="b">
            <a:noAutofit/>
          </a:bodyPr>
          <a:lstStyle>
            <a:lvl1pPr>
              <a:defRPr lang="en-GB" sz="525" dirty="0"/>
            </a:lvl1pPr>
          </a:lstStyle>
          <a:p>
            <a:pPr algn="r"/>
            <a:endParaRPr dirty="0">
              <a:solidFill>
                <a:srgbClr val="77787B"/>
              </a:solidFill>
            </a:endParaRPr>
          </a:p>
        </p:txBody>
      </p:sp>
      <p:sp>
        <p:nvSpPr>
          <p:cNvPr id="3" name="Text Placeholder 2"/>
          <p:cNvSpPr>
            <a:spLocks noGrp="1"/>
          </p:cNvSpPr>
          <p:nvPr>
            <p:ph type="body" sz="quarter" idx="10" hasCustomPrompt="1"/>
          </p:nvPr>
        </p:nvSpPr>
        <p:spPr>
          <a:xfrm>
            <a:off x="517526" y="3122613"/>
            <a:ext cx="5575300" cy="450850"/>
          </a:xfrm>
        </p:spPr>
        <p:txBody>
          <a:bodyPr>
            <a:noAutofit/>
          </a:bodyPr>
          <a:lstStyle>
            <a:lvl1pPr marL="0" indent="0">
              <a:buNone/>
              <a:defRPr>
                <a:solidFill>
                  <a:schemeClr val="accent5"/>
                </a:solidFill>
              </a:defRPr>
            </a:lvl1pPr>
            <a:lvl2pPr marL="133350" indent="0">
              <a:buNone/>
              <a:defRPr/>
            </a:lvl2pPr>
            <a:lvl3pPr marL="266700" indent="0">
              <a:buNone/>
              <a:defRPr/>
            </a:lvl3pPr>
            <a:lvl4pPr marL="406004" indent="0">
              <a:buNone/>
              <a:defRPr/>
            </a:lvl4pPr>
            <a:lvl5pPr marL="539354" indent="0">
              <a:buNone/>
              <a:defRPr/>
            </a:lvl5pPr>
          </a:lstStyle>
          <a:p>
            <a:pPr lvl="0"/>
            <a:r>
              <a:rPr lang="en-US" dirty="0"/>
              <a:t>Click to edit subtitle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294" y="3571532"/>
            <a:ext cx="765455" cy="365406"/>
          </a:xfrm>
          <a:prstGeom prst="rect">
            <a:avLst/>
          </a:prstGeom>
        </p:spPr>
      </p:pic>
    </p:spTree>
    <p:extLst>
      <p:ext uri="{BB962C8B-B14F-4D97-AF65-F5344CB8AC3E}">
        <p14:creationId xmlns:p14="http://schemas.microsoft.com/office/powerpoint/2010/main" val="1055460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895" y="1994819"/>
            <a:ext cx="11098635"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36895" y="4382215"/>
            <a:ext cx="11098635" cy="1655762"/>
          </a:xfrm>
        </p:spPr>
        <p:txBody>
          <a:bodyPr/>
          <a:lstStyle>
            <a:lvl1pPr marL="0" indent="0" algn="ctr">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dirty="0"/>
              <a:t>Click to edit Master subtitle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E3884D5-8919-974F-AE05-E6C6BE63586B}" type="slidenum">
              <a:rPr lang="en-US" smtClean="0"/>
              <a:t>‹#›</a:t>
            </a:fld>
            <a:endParaRPr lang="en-US" dirty="0"/>
          </a:p>
        </p:txBody>
      </p:sp>
    </p:spTree>
    <p:extLst>
      <p:ext uri="{BB962C8B-B14F-4D97-AF65-F5344CB8AC3E}">
        <p14:creationId xmlns:p14="http://schemas.microsoft.com/office/powerpoint/2010/main" val="1108742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77029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3001142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2692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4115736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154484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95593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167401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42181502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AFCF332-9510-4FBB-90C5-D4E46A7FAC09}" type="slidenum">
              <a:rPr lang="en-GB" smtClean="0"/>
              <a:t>‹#›</a:t>
            </a:fld>
            <a:endParaRPr lang="en-GB" dirty="0"/>
          </a:p>
        </p:txBody>
      </p:sp>
    </p:spTree>
    <p:extLst>
      <p:ext uri="{BB962C8B-B14F-4D97-AF65-F5344CB8AC3E}">
        <p14:creationId xmlns:p14="http://schemas.microsoft.com/office/powerpoint/2010/main" val="1493343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Blue Final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441652"/>
            <a:ext cx="10515600" cy="1234786"/>
          </a:xfrm>
        </p:spPr>
        <p:txBody>
          <a:bodyPr anchor="b">
            <a:normAutofit/>
          </a:bodyPr>
          <a:lstStyle>
            <a:lvl1pPr>
              <a:defRPr sz="5400"/>
            </a:lvl1pPr>
          </a:lstStyle>
          <a:p>
            <a:r>
              <a:rPr lang="en-GB" dirty="0"/>
              <a:t>Click to edit Master title style</a:t>
            </a:r>
            <a:endParaRPr lang="en-US" dirty="0"/>
          </a:p>
        </p:txBody>
      </p:sp>
      <p:sp>
        <p:nvSpPr>
          <p:cNvPr id="3" name="Text Placeholder 2"/>
          <p:cNvSpPr>
            <a:spLocks noGrp="1"/>
          </p:cNvSpPr>
          <p:nvPr>
            <p:ph type="body" idx="1"/>
          </p:nvPr>
        </p:nvSpPr>
        <p:spPr>
          <a:xfrm>
            <a:off x="831851" y="2676438"/>
            <a:ext cx="10515600" cy="1106648"/>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7425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Red 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36895" y="1994819"/>
            <a:ext cx="11098635" cy="2387600"/>
          </a:xfrm>
        </p:spPr>
        <p:txBody>
          <a:bodyPr anchor="b"/>
          <a:lstStyle>
            <a:lvl1pPr algn="ctr">
              <a:defRPr sz="6000">
                <a:solidFill>
                  <a:schemeClr val="bg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536895" y="4382215"/>
            <a:ext cx="11098635" cy="1655762"/>
          </a:xfrm>
        </p:spPr>
        <p:txBody>
          <a:bodyPr/>
          <a:lstStyle>
            <a:lvl1pPr marL="0" indent="0" algn="ctr">
              <a:buNone/>
              <a:defRPr sz="2400">
                <a:solidFill>
                  <a:schemeClr val="bg1"/>
                </a:solidFill>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GB" dirty="0"/>
              <a:t>Click to edit Master subtitle style</a:t>
            </a:r>
            <a:endParaRPr lang="en-US" dirty="0"/>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9E3884D5-8919-974F-AE05-E6C6BE63586B}" type="slidenum">
              <a:rPr lang="en-US" smtClean="0"/>
              <a:t>‹#›</a:t>
            </a:fld>
            <a:endParaRPr lang="en-US" dirty="0"/>
          </a:p>
        </p:txBody>
      </p:sp>
    </p:spTree>
    <p:extLst>
      <p:ext uri="{BB962C8B-B14F-4D97-AF65-F5344CB8AC3E}">
        <p14:creationId xmlns:p14="http://schemas.microsoft.com/office/powerpoint/2010/main" val="2869827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147597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3376865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17174107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22034305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30030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21947635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2889484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2555427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0F4FA67-A73F-409A-8E39-2CA9F866EFEC}" type="slidenum">
              <a:rPr lang="en-GB" smtClean="0"/>
              <a:t>‹#›</a:t>
            </a:fld>
            <a:endParaRPr lang="en-GB" dirty="0"/>
          </a:p>
        </p:txBody>
      </p:sp>
    </p:spTree>
    <p:extLst>
      <p:ext uri="{BB962C8B-B14F-4D97-AF65-F5344CB8AC3E}">
        <p14:creationId xmlns:p14="http://schemas.microsoft.com/office/powerpoint/2010/main" val="1814759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Red Final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1441652"/>
            <a:ext cx="10515600" cy="1234786"/>
          </a:xfrm>
        </p:spPr>
        <p:txBody>
          <a:bodyPr anchor="b">
            <a:normAutofit/>
          </a:bodyPr>
          <a:lstStyle>
            <a:lvl1pPr>
              <a:defRPr sz="5400"/>
            </a:lvl1pPr>
          </a:lstStyle>
          <a:p>
            <a:r>
              <a:rPr lang="en-GB" dirty="0"/>
              <a:t>Click to edit Master title style</a:t>
            </a:r>
            <a:endParaRPr lang="en-US" dirty="0"/>
          </a:p>
        </p:txBody>
      </p:sp>
      <p:sp>
        <p:nvSpPr>
          <p:cNvPr id="3" name="Text Placeholder 2"/>
          <p:cNvSpPr>
            <a:spLocks noGrp="1"/>
          </p:cNvSpPr>
          <p:nvPr>
            <p:ph type="body" idx="1"/>
          </p:nvPr>
        </p:nvSpPr>
        <p:spPr>
          <a:xfrm>
            <a:off x="831851" y="2676438"/>
            <a:ext cx="10515600" cy="1106648"/>
          </a:xfrm>
        </p:spPr>
        <p:txBody>
          <a:bodyPr/>
          <a:lstStyle>
            <a:lvl1pPr marL="0" indent="0">
              <a:buNone/>
              <a:defRPr sz="2400">
                <a:solidFill>
                  <a:schemeClr val="tx1">
                    <a:tint val="75000"/>
                  </a:schemeClr>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45719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150520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4158245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144719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125230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263999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51EAB1E-8AAF-4698-B257-65318F758D5B}" type="slidenum">
              <a:rPr lang="en-GB" smtClean="0"/>
              <a:t>‹#›</a:t>
            </a:fld>
            <a:endParaRPr lang="en-GB" dirty="0"/>
          </a:p>
        </p:txBody>
      </p:sp>
    </p:spTree>
    <p:extLst>
      <p:ext uri="{BB962C8B-B14F-4D97-AF65-F5344CB8AC3E}">
        <p14:creationId xmlns:p14="http://schemas.microsoft.com/office/powerpoint/2010/main" val="4019718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4.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5.emf"/><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p:cNvSpPr/>
          <p:nvPr userDrawn="1"/>
        </p:nvSpPr>
        <p:spPr>
          <a:xfrm flipH="1">
            <a:off x="3355758" y="5235575"/>
            <a:ext cx="9247403" cy="162242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08E47D-977B-4748-A985-BE4E3E0001ED}" type="slidenum">
              <a:rPr lang="en-GB" smtClean="0"/>
              <a:pPr/>
              <a:t>‹#›</a:t>
            </a:fld>
            <a:endParaRPr lang="en-GB" dirty="0"/>
          </a:p>
        </p:txBody>
      </p:sp>
      <p:sp>
        <p:nvSpPr>
          <p:cNvPr id="11" name="Freeform 6"/>
          <p:cNvSpPr>
            <a:spLocks/>
          </p:cNvSpPr>
          <p:nvPr userDrawn="1"/>
        </p:nvSpPr>
        <p:spPr bwMode="auto">
          <a:xfrm>
            <a:off x="10931525" y="6045200"/>
            <a:ext cx="333375" cy="363538"/>
          </a:xfrm>
          <a:custGeom>
            <a:avLst/>
            <a:gdLst>
              <a:gd name="T0" fmla="*/ 0 w 350"/>
              <a:gd name="T1" fmla="*/ 381 h 381"/>
              <a:gd name="T2" fmla="*/ 0 w 350"/>
              <a:gd name="T3" fmla="*/ 381 h 381"/>
              <a:gd name="T4" fmla="*/ 74 w 350"/>
              <a:gd name="T5" fmla="*/ 0 h 381"/>
              <a:gd name="T6" fmla="*/ 233 w 350"/>
              <a:gd name="T7" fmla="*/ 0 h 381"/>
              <a:gd name="T8" fmla="*/ 349 w 350"/>
              <a:gd name="T9" fmla="*/ 185 h 381"/>
              <a:gd name="T10" fmla="*/ 327 w 350"/>
              <a:gd name="T11" fmla="*/ 207 h 381"/>
              <a:gd name="T12" fmla="*/ 296 w 350"/>
              <a:gd name="T13" fmla="*/ 220 h 381"/>
              <a:gd name="T14" fmla="*/ 350 w 350"/>
              <a:gd name="T15" fmla="*/ 381 h 381"/>
              <a:gd name="T16" fmla="*/ 240 w 350"/>
              <a:gd name="T17" fmla="*/ 381 h 381"/>
              <a:gd name="T18" fmla="*/ 198 w 350"/>
              <a:gd name="T19" fmla="*/ 252 h 381"/>
              <a:gd name="T20" fmla="*/ 150 w 350"/>
              <a:gd name="T21" fmla="*/ 252 h 381"/>
              <a:gd name="T22" fmla="*/ 170 w 350"/>
              <a:gd name="T23" fmla="*/ 158 h 381"/>
              <a:gd name="T24" fmla="*/ 224 w 350"/>
              <a:gd name="T25" fmla="*/ 158 h 381"/>
              <a:gd name="T26" fmla="*/ 269 w 350"/>
              <a:gd name="T27" fmla="*/ 117 h 381"/>
              <a:gd name="T28" fmla="*/ 238 w 350"/>
              <a:gd name="T29" fmla="*/ 82 h 381"/>
              <a:gd name="T30" fmla="*/ 168 w 350"/>
              <a:gd name="T31" fmla="*/ 82 h 381"/>
              <a:gd name="T32" fmla="*/ 105 w 350"/>
              <a:gd name="T33" fmla="*/ 381 h 381"/>
              <a:gd name="T34" fmla="*/ 0 w 350"/>
              <a:gd name="T35"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0" h="381">
                <a:moveTo>
                  <a:pt x="0" y="381"/>
                </a:moveTo>
                <a:lnTo>
                  <a:pt x="0" y="381"/>
                </a:lnTo>
                <a:lnTo>
                  <a:pt x="74" y="0"/>
                </a:lnTo>
                <a:lnTo>
                  <a:pt x="233" y="0"/>
                </a:lnTo>
                <a:lnTo>
                  <a:pt x="349" y="185"/>
                </a:lnTo>
                <a:cubicBezTo>
                  <a:pt x="349" y="185"/>
                  <a:pt x="337" y="200"/>
                  <a:pt x="327" y="207"/>
                </a:cubicBezTo>
                <a:cubicBezTo>
                  <a:pt x="314" y="216"/>
                  <a:pt x="296" y="220"/>
                  <a:pt x="296" y="220"/>
                </a:cubicBezTo>
                <a:lnTo>
                  <a:pt x="350" y="381"/>
                </a:lnTo>
                <a:lnTo>
                  <a:pt x="240" y="381"/>
                </a:lnTo>
                <a:lnTo>
                  <a:pt x="198" y="252"/>
                </a:lnTo>
                <a:lnTo>
                  <a:pt x="150" y="252"/>
                </a:lnTo>
                <a:lnTo>
                  <a:pt x="170" y="158"/>
                </a:lnTo>
                <a:cubicBezTo>
                  <a:pt x="170" y="158"/>
                  <a:pt x="213" y="158"/>
                  <a:pt x="224" y="158"/>
                </a:cubicBezTo>
                <a:cubicBezTo>
                  <a:pt x="251" y="157"/>
                  <a:pt x="268" y="138"/>
                  <a:pt x="269" y="117"/>
                </a:cubicBezTo>
                <a:cubicBezTo>
                  <a:pt x="270" y="97"/>
                  <a:pt x="257" y="82"/>
                  <a:pt x="238" y="82"/>
                </a:cubicBezTo>
                <a:lnTo>
                  <a:pt x="168" y="82"/>
                </a:lnTo>
                <a:lnTo>
                  <a:pt x="105" y="381"/>
                </a:lnTo>
                <a:lnTo>
                  <a:pt x="0" y="3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7"/>
          <p:cNvSpPr>
            <a:spLocks/>
          </p:cNvSpPr>
          <p:nvPr userDrawn="1"/>
        </p:nvSpPr>
        <p:spPr bwMode="auto">
          <a:xfrm>
            <a:off x="11274425" y="6045200"/>
            <a:ext cx="273050" cy="363538"/>
          </a:xfrm>
          <a:custGeom>
            <a:avLst/>
            <a:gdLst>
              <a:gd name="T0" fmla="*/ 0 w 286"/>
              <a:gd name="T1" fmla="*/ 316 h 380"/>
              <a:gd name="T2" fmla="*/ 0 w 286"/>
              <a:gd name="T3" fmla="*/ 316 h 380"/>
              <a:gd name="T4" fmla="*/ 22 w 286"/>
              <a:gd name="T5" fmla="*/ 380 h 380"/>
              <a:gd name="T6" fmla="*/ 85 w 286"/>
              <a:gd name="T7" fmla="*/ 380 h 380"/>
              <a:gd name="T8" fmla="*/ 286 w 286"/>
              <a:gd name="T9" fmla="*/ 0 h 380"/>
              <a:gd name="T10" fmla="*/ 170 w 286"/>
              <a:gd name="T11" fmla="*/ 0 h 380"/>
              <a:gd name="T12" fmla="*/ 0 w 286"/>
              <a:gd name="T13" fmla="*/ 316 h 380"/>
            </a:gdLst>
            <a:ahLst/>
            <a:cxnLst>
              <a:cxn ang="0">
                <a:pos x="T0" y="T1"/>
              </a:cxn>
              <a:cxn ang="0">
                <a:pos x="T2" y="T3"/>
              </a:cxn>
              <a:cxn ang="0">
                <a:pos x="T4" y="T5"/>
              </a:cxn>
              <a:cxn ang="0">
                <a:pos x="T6" y="T7"/>
              </a:cxn>
              <a:cxn ang="0">
                <a:pos x="T8" y="T9"/>
              </a:cxn>
              <a:cxn ang="0">
                <a:pos x="T10" y="T11"/>
              </a:cxn>
              <a:cxn ang="0">
                <a:pos x="T12" y="T13"/>
              </a:cxn>
            </a:cxnLst>
            <a:rect l="0" t="0" r="r" b="b"/>
            <a:pathLst>
              <a:path w="286" h="380">
                <a:moveTo>
                  <a:pt x="0" y="316"/>
                </a:moveTo>
                <a:lnTo>
                  <a:pt x="0" y="316"/>
                </a:lnTo>
                <a:lnTo>
                  <a:pt x="22" y="380"/>
                </a:lnTo>
                <a:lnTo>
                  <a:pt x="85" y="380"/>
                </a:lnTo>
                <a:lnTo>
                  <a:pt x="286" y="0"/>
                </a:lnTo>
                <a:lnTo>
                  <a:pt x="170" y="0"/>
                </a:lnTo>
                <a:lnTo>
                  <a:pt x="0" y="316"/>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 name="Freeform 8"/>
          <p:cNvSpPr>
            <a:spLocks/>
          </p:cNvSpPr>
          <p:nvPr userDrawn="1"/>
        </p:nvSpPr>
        <p:spPr bwMode="auto">
          <a:xfrm>
            <a:off x="11185525" y="6045200"/>
            <a:ext cx="173038" cy="198438"/>
          </a:xfrm>
          <a:custGeom>
            <a:avLst/>
            <a:gdLst>
              <a:gd name="T0" fmla="*/ 182 w 182"/>
              <a:gd name="T1" fmla="*/ 112 h 207"/>
              <a:gd name="T2" fmla="*/ 182 w 182"/>
              <a:gd name="T3" fmla="*/ 112 h 207"/>
              <a:gd name="T4" fmla="*/ 131 w 182"/>
              <a:gd name="T5" fmla="*/ 207 h 207"/>
              <a:gd name="T6" fmla="*/ 0 w 182"/>
              <a:gd name="T7" fmla="*/ 0 h 207"/>
              <a:gd name="T8" fmla="*/ 114 w 182"/>
              <a:gd name="T9" fmla="*/ 0 h 207"/>
              <a:gd name="T10" fmla="*/ 182 w 182"/>
              <a:gd name="T11" fmla="*/ 112 h 207"/>
            </a:gdLst>
            <a:ahLst/>
            <a:cxnLst>
              <a:cxn ang="0">
                <a:pos x="T0" y="T1"/>
              </a:cxn>
              <a:cxn ang="0">
                <a:pos x="T2" y="T3"/>
              </a:cxn>
              <a:cxn ang="0">
                <a:pos x="T4" y="T5"/>
              </a:cxn>
              <a:cxn ang="0">
                <a:pos x="T6" y="T7"/>
              </a:cxn>
              <a:cxn ang="0">
                <a:pos x="T8" y="T9"/>
              </a:cxn>
              <a:cxn ang="0">
                <a:pos x="T10" y="T11"/>
              </a:cxn>
            </a:cxnLst>
            <a:rect l="0" t="0" r="r" b="b"/>
            <a:pathLst>
              <a:path w="182" h="207">
                <a:moveTo>
                  <a:pt x="182" y="112"/>
                </a:moveTo>
                <a:lnTo>
                  <a:pt x="182" y="112"/>
                </a:lnTo>
                <a:lnTo>
                  <a:pt x="131" y="207"/>
                </a:lnTo>
                <a:lnTo>
                  <a:pt x="0" y="0"/>
                </a:lnTo>
                <a:lnTo>
                  <a:pt x="114" y="0"/>
                </a:lnTo>
                <a:lnTo>
                  <a:pt x="182" y="112"/>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9"/>
          <p:cNvSpPr>
            <a:spLocks/>
          </p:cNvSpPr>
          <p:nvPr userDrawn="1"/>
        </p:nvSpPr>
        <p:spPr bwMode="auto">
          <a:xfrm>
            <a:off x="11385550" y="6045200"/>
            <a:ext cx="363538" cy="363538"/>
          </a:xfrm>
          <a:custGeom>
            <a:avLst/>
            <a:gdLst>
              <a:gd name="T0" fmla="*/ 0 w 381"/>
              <a:gd name="T1" fmla="*/ 381 h 381"/>
              <a:gd name="T2" fmla="*/ 0 w 381"/>
              <a:gd name="T3" fmla="*/ 381 h 381"/>
              <a:gd name="T4" fmla="*/ 116 w 381"/>
              <a:gd name="T5" fmla="*/ 381 h 381"/>
              <a:gd name="T6" fmla="*/ 149 w 381"/>
              <a:gd name="T7" fmla="*/ 317 h 381"/>
              <a:gd name="T8" fmla="*/ 255 w 381"/>
              <a:gd name="T9" fmla="*/ 317 h 381"/>
              <a:gd name="T10" fmla="*/ 266 w 381"/>
              <a:gd name="T11" fmla="*/ 381 h 381"/>
              <a:gd name="T12" fmla="*/ 381 w 381"/>
              <a:gd name="T13" fmla="*/ 381 h 381"/>
              <a:gd name="T14" fmla="*/ 307 w 381"/>
              <a:gd name="T15" fmla="*/ 18 h 381"/>
              <a:gd name="T16" fmla="*/ 238 w 381"/>
              <a:gd name="T17" fmla="*/ 174 h 381"/>
              <a:gd name="T18" fmla="*/ 245 w 381"/>
              <a:gd name="T19" fmla="*/ 233 h 381"/>
              <a:gd name="T20" fmla="*/ 191 w 381"/>
              <a:gd name="T21" fmla="*/ 233 h 381"/>
              <a:gd name="T22" fmla="*/ 296 w 381"/>
              <a:gd name="T23" fmla="*/ 0 h 381"/>
              <a:gd name="T24" fmla="*/ 202 w 381"/>
              <a:gd name="T25" fmla="*/ 0 h 381"/>
              <a:gd name="T26" fmla="*/ 0 w 381"/>
              <a:gd name="T27" fmla="*/ 381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 h="381">
                <a:moveTo>
                  <a:pt x="0" y="381"/>
                </a:moveTo>
                <a:lnTo>
                  <a:pt x="0" y="381"/>
                </a:lnTo>
                <a:lnTo>
                  <a:pt x="116" y="381"/>
                </a:lnTo>
                <a:lnTo>
                  <a:pt x="149" y="317"/>
                </a:lnTo>
                <a:lnTo>
                  <a:pt x="255" y="317"/>
                </a:lnTo>
                <a:lnTo>
                  <a:pt x="266" y="381"/>
                </a:lnTo>
                <a:lnTo>
                  <a:pt x="381" y="381"/>
                </a:lnTo>
                <a:lnTo>
                  <a:pt x="307" y="18"/>
                </a:lnTo>
                <a:lnTo>
                  <a:pt x="238" y="174"/>
                </a:lnTo>
                <a:lnTo>
                  <a:pt x="245" y="233"/>
                </a:lnTo>
                <a:lnTo>
                  <a:pt x="191" y="233"/>
                </a:lnTo>
                <a:lnTo>
                  <a:pt x="296" y="0"/>
                </a:lnTo>
                <a:lnTo>
                  <a:pt x="202" y="0"/>
                </a:lnTo>
                <a:lnTo>
                  <a:pt x="0" y="381"/>
                </a:ln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 name="Freeform 10"/>
          <p:cNvSpPr>
            <a:spLocks/>
          </p:cNvSpPr>
          <p:nvPr userDrawn="1"/>
        </p:nvSpPr>
        <p:spPr bwMode="auto">
          <a:xfrm>
            <a:off x="7000875" y="-1588"/>
            <a:ext cx="5205413" cy="917575"/>
          </a:xfrm>
          <a:custGeom>
            <a:avLst/>
            <a:gdLst>
              <a:gd name="T0" fmla="*/ 5459 w 5459"/>
              <a:gd name="T1" fmla="*/ 962 h 962"/>
              <a:gd name="T2" fmla="*/ 5459 w 5459"/>
              <a:gd name="T3" fmla="*/ 962 h 962"/>
              <a:gd name="T4" fmla="*/ 5459 w 5459"/>
              <a:gd name="T5" fmla="*/ 0 h 962"/>
              <a:gd name="T6" fmla="*/ 0 w 5459"/>
              <a:gd name="T7" fmla="*/ 1 h 962"/>
              <a:gd name="T8" fmla="*/ 5459 w 5459"/>
              <a:gd name="T9" fmla="*/ 962 h 962"/>
            </a:gdLst>
            <a:ahLst/>
            <a:cxnLst>
              <a:cxn ang="0">
                <a:pos x="T0" y="T1"/>
              </a:cxn>
              <a:cxn ang="0">
                <a:pos x="T2" y="T3"/>
              </a:cxn>
              <a:cxn ang="0">
                <a:pos x="T4" y="T5"/>
              </a:cxn>
              <a:cxn ang="0">
                <a:pos x="T6" y="T7"/>
              </a:cxn>
              <a:cxn ang="0">
                <a:pos x="T8" y="T9"/>
              </a:cxn>
            </a:cxnLst>
            <a:rect l="0" t="0" r="r" b="b"/>
            <a:pathLst>
              <a:path w="5459" h="962">
                <a:moveTo>
                  <a:pt x="5459" y="962"/>
                </a:moveTo>
                <a:lnTo>
                  <a:pt x="5459" y="962"/>
                </a:lnTo>
                <a:lnTo>
                  <a:pt x="5459" y="0"/>
                </a:lnTo>
                <a:lnTo>
                  <a:pt x="0" y="1"/>
                </a:lnTo>
                <a:lnTo>
                  <a:pt x="5459" y="962"/>
                </a:lnTo>
                <a:close/>
              </a:path>
            </a:pathLst>
          </a:custGeom>
          <a:solidFill>
            <a:srgbClr val="D7004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603350267"/>
      </p:ext>
    </p:extLst>
  </p:cSld>
  <p:clrMap bg1="lt1" tx1="dk1" bg2="lt2" tx2="dk2" accent1="accent1" accent2="accent2" accent3="accent3" accent4="accent4" accent5="accent5" accent6="accent6" hlink="hlink" folHlink="folHlink"/>
  <p:sldLayoutIdLst>
    <p:sldLayoutId id="2147483724"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5" r:id="rId12"/>
    <p:sldLayoutId id="214748372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CF332-9510-4FBB-90C5-D4E46A7FAC09}" type="slidenum">
              <a:rPr lang="en-GB" smtClean="0"/>
              <a:t>‹#›</a:t>
            </a:fld>
            <a:endParaRPr lang="en-GB" dirty="0"/>
          </a:p>
        </p:txBody>
      </p:sp>
    </p:spTree>
    <p:extLst>
      <p:ext uri="{BB962C8B-B14F-4D97-AF65-F5344CB8AC3E}">
        <p14:creationId xmlns:p14="http://schemas.microsoft.com/office/powerpoint/2010/main" val="623009305"/>
      </p:ext>
    </p:extLst>
  </p:cSld>
  <p:clrMap bg1="lt1" tx1="dk1" bg2="lt2" tx2="dk2" accent1="accent1" accent2="accent2" accent3="accent3" accent4="accent4" accent5="accent5" accent6="accent6" hlink="hlink" folHlink="folHlink"/>
  <p:sldLayoutIdLst>
    <p:sldLayoutId id="2147483710"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8"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F4FA67-A73F-409A-8E39-2CA9F866EFEC}" type="slidenum">
              <a:rPr lang="en-GB" smtClean="0"/>
              <a:t>‹#›</a:t>
            </a:fld>
            <a:endParaRPr lang="en-GB" dirty="0"/>
          </a:p>
        </p:txBody>
      </p:sp>
    </p:spTree>
    <p:extLst>
      <p:ext uri="{BB962C8B-B14F-4D97-AF65-F5344CB8AC3E}">
        <p14:creationId xmlns:p14="http://schemas.microsoft.com/office/powerpoint/2010/main" val="771947624"/>
      </p:ext>
    </p:extLst>
  </p:cSld>
  <p:clrMap bg1="lt1" tx1="dk1" bg2="lt2" tx2="dk2" accent1="accent1" accent2="accent2" accent3="accent3" accent4="accent4" accent5="accent5" accent6="accent6" hlink="hlink" folHlink="folHlink"/>
  <p:sldLayoutIdLst>
    <p:sldLayoutId id="2147483711"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709"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a:t>Framework for the RYA 2021-25 Digital Strategy</a:t>
            </a:r>
          </a:p>
        </p:txBody>
      </p:sp>
      <p:sp>
        <p:nvSpPr>
          <p:cNvPr id="4" name="Slide Number Placeholder 3"/>
          <p:cNvSpPr>
            <a:spLocks noGrp="1"/>
          </p:cNvSpPr>
          <p:nvPr>
            <p:ph type="sldNum" sz="quarter" idx="12"/>
          </p:nvPr>
        </p:nvSpPr>
        <p:spPr/>
        <p:txBody>
          <a:bodyPr/>
          <a:lstStyle/>
          <a:p>
            <a:fld id="{9E3884D5-8919-974F-AE05-E6C6BE63586B}" type="slidenum">
              <a:rPr lang="en-US" smtClean="0"/>
              <a:t>1</a:t>
            </a:fld>
            <a:endParaRPr lang="en-US" dirty="0"/>
          </a:p>
        </p:txBody>
      </p:sp>
      <p:sp>
        <p:nvSpPr>
          <p:cNvPr id="5" name="TextBox 4"/>
          <p:cNvSpPr txBox="1"/>
          <p:nvPr/>
        </p:nvSpPr>
        <p:spPr>
          <a:xfrm>
            <a:off x="369454" y="5788595"/>
            <a:ext cx="2210862" cy="646331"/>
          </a:xfrm>
          <a:prstGeom prst="rect">
            <a:avLst/>
          </a:prstGeom>
          <a:noFill/>
        </p:spPr>
        <p:txBody>
          <a:bodyPr wrap="none" rtlCol="0">
            <a:spAutoFit/>
          </a:bodyPr>
          <a:lstStyle/>
          <a:p>
            <a:r>
              <a:rPr lang="en-GB" dirty="0">
                <a:solidFill>
                  <a:schemeClr val="bg1"/>
                </a:solidFill>
              </a:rPr>
              <a:t>19 September 2019</a:t>
            </a:r>
          </a:p>
          <a:p>
            <a:r>
              <a:rPr lang="en-GB" dirty="0">
                <a:solidFill>
                  <a:schemeClr val="bg1"/>
                </a:solidFill>
              </a:rPr>
              <a:t>Ben Holloway</a:t>
            </a:r>
          </a:p>
        </p:txBody>
      </p:sp>
    </p:spTree>
    <p:extLst>
      <p:ext uri="{BB962C8B-B14F-4D97-AF65-F5344CB8AC3E}">
        <p14:creationId xmlns:p14="http://schemas.microsoft.com/office/powerpoint/2010/main" val="102368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Current set up</a:t>
            </a:r>
          </a:p>
        </p:txBody>
      </p:sp>
      <p:sp>
        <p:nvSpPr>
          <p:cNvPr id="4" name="Slide Number Placeholder 3"/>
          <p:cNvSpPr>
            <a:spLocks noGrp="1"/>
          </p:cNvSpPr>
          <p:nvPr>
            <p:ph type="sldNum" sz="quarter" idx="12"/>
          </p:nvPr>
        </p:nvSpPr>
        <p:spPr/>
        <p:txBody>
          <a:bodyPr/>
          <a:lstStyle/>
          <a:p>
            <a:fld id="{3AFCF332-9510-4FBB-90C5-D4E46A7FAC09}" type="slidenum">
              <a:rPr lang="en-GB" smtClean="0"/>
              <a:t>10</a:t>
            </a:fld>
            <a:endParaRPr lang="en-GB" dirty="0"/>
          </a:p>
        </p:txBody>
      </p:sp>
      <p:pic>
        <p:nvPicPr>
          <p:cNvPr id="5" name="Picture 4"/>
          <p:cNvPicPr>
            <a:picLocks noChangeAspect="1"/>
          </p:cNvPicPr>
          <p:nvPr/>
        </p:nvPicPr>
        <p:blipFill>
          <a:blip r:embed="rId3"/>
          <a:stretch>
            <a:fillRect/>
          </a:stretch>
        </p:blipFill>
        <p:spPr>
          <a:xfrm>
            <a:off x="5174349" y="1487277"/>
            <a:ext cx="6872502" cy="3865783"/>
          </a:xfrm>
          <a:prstGeom prst="rect">
            <a:avLst/>
          </a:prstGeom>
        </p:spPr>
      </p:pic>
      <p:sp>
        <p:nvSpPr>
          <p:cNvPr id="6" name="TextBox 5"/>
          <p:cNvSpPr txBox="1"/>
          <p:nvPr/>
        </p:nvSpPr>
        <p:spPr>
          <a:xfrm>
            <a:off x="838200" y="2266006"/>
            <a:ext cx="3833870" cy="2308324"/>
          </a:xfrm>
          <a:prstGeom prst="rect">
            <a:avLst/>
          </a:prstGeom>
          <a:noFill/>
        </p:spPr>
        <p:txBody>
          <a:bodyPr wrap="square" rtlCol="0">
            <a:spAutoFit/>
          </a:bodyPr>
          <a:lstStyle/>
          <a:p>
            <a:pPr marL="285750" indent="-285750">
              <a:buFont typeface="Arial" panose="020B0604020202020204" pitchFamily="34" charset="0"/>
              <a:buChar char="•"/>
            </a:pPr>
            <a:r>
              <a:rPr lang="en-GB" dirty="0"/>
              <a:t>Evolved vs. designed …</a:t>
            </a:r>
          </a:p>
          <a:p>
            <a:pPr marL="285750" indent="-285750">
              <a:buFont typeface="Arial" panose="020B0604020202020204" pitchFamily="34" charset="0"/>
              <a:buChar char="•"/>
            </a:pPr>
            <a:r>
              <a:rPr lang="en-GB" dirty="0"/>
              <a:t>… making it ‘buggy’ and hard to maintain</a:t>
            </a:r>
          </a:p>
          <a:p>
            <a:pPr marL="285750" indent="-285750">
              <a:buFont typeface="Arial" panose="020B0604020202020204" pitchFamily="34" charset="0"/>
              <a:buChar char="•"/>
            </a:pPr>
            <a:r>
              <a:rPr lang="en-GB" dirty="0"/>
              <a:t>Lots of customisation</a:t>
            </a:r>
          </a:p>
          <a:p>
            <a:pPr marL="285750" indent="-285750">
              <a:buFont typeface="Arial" panose="020B0604020202020204" pitchFamily="34" charset="0"/>
              <a:buChar char="•"/>
            </a:pPr>
            <a:r>
              <a:rPr lang="en-GB" dirty="0"/>
              <a:t>End of life issues</a:t>
            </a:r>
          </a:p>
          <a:p>
            <a:pPr marL="285750" indent="-285750">
              <a:buFont typeface="Arial" panose="020B0604020202020204" pitchFamily="34" charset="0"/>
              <a:buChar char="•"/>
            </a:pPr>
            <a:r>
              <a:rPr lang="en-GB" dirty="0"/>
              <a:t>Not capable of delivering the digital ambition – this isn’t an experience platform</a:t>
            </a:r>
          </a:p>
        </p:txBody>
      </p:sp>
    </p:spTree>
    <p:extLst>
      <p:ext uri="{BB962C8B-B14F-4D97-AF65-F5344CB8AC3E}">
        <p14:creationId xmlns:p14="http://schemas.microsoft.com/office/powerpoint/2010/main" val="2144449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We have been working with digital specialists Isobar to explore the options for implementing an experience platform</a:t>
            </a:r>
          </a:p>
        </p:txBody>
      </p:sp>
      <p:sp>
        <p:nvSpPr>
          <p:cNvPr id="4" name="Rectangle 3"/>
          <p:cNvSpPr/>
          <p:nvPr/>
        </p:nvSpPr>
        <p:spPr>
          <a:xfrm>
            <a:off x="7691832" y="2640811"/>
            <a:ext cx="2971800" cy="24184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Isobar and Sitecore XP</a:t>
            </a:r>
          </a:p>
          <a:p>
            <a:pPr algn="ctr"/>
            <a:endParaRPr lang="en-GB" dirty="0">
              <a:solidFill>
                <a:schemeClr val="bg1"/>
              </a:solidFill>
            </a:endParaRPr>
          </a:p>
          <a:p>
            <a:pPr algn="ctr"/>
            <a:r>
              <a:rPr lang="en-GB" dirty="0">
                <a:solidFill>
                  <a:schemeClr val="bg1"/>
                </a:solidFill>
              </a:rPr>
              <a:t>3 week ‘pre-discovery’</a:t>
            </a:r>
          </a:p>
          <a:p>
            <a:pPr marL="285750" indent="-285750" algn="ctr">
              <a:buFont typeface="Arial" panose="020B0604020202020204" pitchFamily="34" charset="0"/>
              <a:buChar char="•"/>
            </a:pPr>
            <a:r>
              <a:rPr lang="en-GB" dirty="0">
                <a:solidFill>
                  <a:schemeClr val="bg1"/>
                </a:solidFill>
              </a:rPr>
              <a:t>Requirements</a:t>
            </a:r>
          </a:p>
          <a:p>
            <a:pPr marL="285750" indent="-285750" algn="ctr">
              <a:buFont typeface="Arial" panose="020B0604020202020204" pitchFamily="34" charset="0"/>
              <a:buChar char="•"/>
            </a:pPr>
            <a:r>
              <a:rPr lang="en-GB" dirty="0">
                <a:solidFill>
                  <a:schemeClr val="bg1"/>
                </a:solidFill>
              </a:rPr>
              <a:t>Best fit solution</a:t>
            </a:r>
          </a:p>
          <a:p>
            <a:pPr marL="285750" indent="-285750" algn="ctr">
              <a:buFont typeface="Arial" panose="020B0604020202020204" pitchFamily="34" charset="0"/>
              <a:buChar char="•"/>
            </a:pPr>
            <a:r>
              <a:rPr lang="en-GB" dirty="0">
                <a:solidFill>
                  <a:schemeClr val="bg1"/>
                </a:solidFill>
              </a:rPr>
              <a:t>Creative</a:t>
            </a:r>
          </a:p>
          <a:p>
            <a:pPr marL="285750" indent="-285750" algn="ctr">
              <a:buFont typeface="Arial" panose="020B0604020202020204" pitchFamily="34" charset="0"/>
              <a:buChar char="•"/>
            </a:pPr>
            <a:r>
              <a:rPr lang="en-GB" dirty="0">
                <a:solidFill>
                  <a:schemeClr val="bg1"/>
                </a:solidFill>
              </a:rPr>
              <a:t>Roadmap</a:t>
            </a:r>
          </a:p>
        </p:txBody>
      </p:sp>
      <p:sp>
        <p:nvSpPr>
          <p:cNvPr id="5" name="Rectangle 4"/>
          <p:cNvSpPr/>
          <p:nvPr/>
        </p:nvSpPr>
        <p:spPr>
          <a:xfrm>
            <a:off x="1239715" y="2640812"/>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 Governance, guidelines, process and ways of working</a:t>
            </a:r>
          </a:p>
        </p:txBody>
      </p:sp>
      <p:sp>
        <p:nvSpPr>
          <p:cNvPr id="6" name="Rectangle 5"/>
          <p:cNvSpPr/>
          <p:nvPr/>
        </p:nvSpPr>
        <p:spPr>
          <a:xfrm>
            <a:off x="1239715" y="3925091"/>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 Segmentation, audiences and journeys</a:t>
            </a:r>
          </a:p>
        </p:txBody>
      </p:sp>
      <p:sp>
        <p:nvSpPr>
          <p:cNvPr id="7" name="Rectangle 6"/>
          <p:cNvSpPr/>
          <p:nvPr/>
        </p:nvSpPr>
        <p:spPr>
          <a:xfrm>
            <a:off x="4342144" y="2666324"/>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3. Digital ‘ecosystem’ strategy</a:t>
            </a:r>
          </a:p>
        </p:txBody>
      </p:sp>
      <p:sp>
        <p:nvSpPr>
          <p:cNvPr id="10" name="Slide Number Placeholder 9"/>
          <p:cNvSpPr>
            <a:spLocks noGrp="1"/>
          </p:cNvSpPr>
          <p:nvPr>
            <p:ph type="sldNum" sz="quarter" idx="12"/>
          </p:nvPr>
        </p:nvSpPr>
        <p:spPr/>
        <p:txBody>
          <a:bodyPr/>
          <a:lstStyle/>
          <a:p>
            <a:fld id="{151EAB1E-8AAF-4698-B257-65318F758D5B}" type="slidenum">
              <a:rPr lang="en-GB" smtClean="0"/>
              <a:t>11</a:t>
            </a:fld>
            <a:endParaRPr lang="en-GB" dirty="0"/>
          </a:p>
        </p:txBody>
      </p:sp>
      <p:sp>
        <p:nvSpPr>
          <p:cNvPr id="11" name="TextBox 10"/>
          <p:cNvSpPr txBox="1"/>
          <p:nvPr/>
        </p:nvSpPr>
        <p:spPr>
          <a:xfrm>
            <a:off x="1188396" y="1875180"/>
            <a:ext cx="3971433" cy="369332"/>
          </a:xfrm>
          <a:prstGeom prst="rect">
            <a:avLst/>
          </a:prstGeom>
          <a:noFill/>
        </p:spPr>
        <p:txBody>
          <a:bodyPr wrap="square" rtlCol="0">
            <a:spAutoFit/>
          </a:bodyPr>
          <a:lstStyle/>
          <a:p>
            <a:r>
              <a:rPr lang="en-GB" b="1" dirty="0">
                <a:solidFill>
                  <a:schemeClr val="accent2"/>
                </a:solidFill>
              </a:rPr>
              <a:t>The digital basics enablers</a:t>
            </a:r>
          </a:p>
        </p:txBody>
      </p:sp>
      <p:sp>
        <p:nvSpPr>
          <p:cNvPr id="16" name="Rectangle 15"/>
          <p:cNvSpPr/>
          <p:nvPr/>
        </p:nvSpPr>
        <p:spPr>
          <a:xfrm>
            <a:off x="4342144" y="3925091"/>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4. Measurement and optimisation</a:t>
            </a:r>
          </a:p>
        </p:txBody>
      </p:sp>
      <p:sp>
        <p:nvSpPr>
          <p:cNvPr id="17" name="TextBox 16"/>
          <p:cNvSpPr txBox="1"/>
          <p:nvPr/>
        </p:nvSpPr>
        <p:spPr>
          <a:xfrm>
            <a:off x="7495889" y="1875180"/>
            <a:ext cx="3074437" cy="369332"/>
          </a:xfrm>
          <a:prstGeom prst="rect">
            <a:avLst/>
          </a:prstGeom>
          <a:noFill/>
        </p:spPr>
        <p:txBody>
          <a:bodyPr wrap="square" rtlCol="0">
            <a:spAutoFit/>
          </a:bodyPr>
          <a:lstStyle/>
          <a:p>
            <a:r>
              <a:rPr lang="en-GB" b="1" dirty="0">
                <a:solidFill>
                  <a:schemeClr val="accent2"/>
                </a:solidFill>
              </a:rPr>
              <a:t>The ‘ceiling raisers’ </a:t>
            </a:r>
          </a:p>
        </p:txBody>
      </p:sp>
      <p:sp>
        <p:nvSpPr>
          <p:cNvPr id="3" name="Rectangle 2"/>
          <p:cNvSpPr/>
          <p:nvPr/>
        </p:nvSpPr>
        <p:spPr>
          <a:xfrm>
            <a:off x="7403335" y="1690688"/>
            <a:ext cx="3558448" cy="3861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4980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205031" y="2715350"/>
            <a:ext cx="4494882" cy="30244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0065" y="2715350"/>
            <a:ext cx="6271251" cy="30244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itle 22"/>
          <p:cNvSpPr>
            <a:spLocks noGrp="1"/>
          </p:cNvSpPr>
          <p:nvPr>
            <p:ph type="title"/>
          </p:nvPr>
        </p:nvSpPr>
        <p:spPr/>
        <p:txBody>
          <a:bodyPr>
            <a:normAutofit/>
          </a:bodyPr>
          <a:lstStyle/>
          <a:p>
            <a:r>
              <a:rPr lang="en-GB" sz="2800" dirty="0"/>
              <a:t>We looked at platforms (and partners) that could deliver the digital ambition, </a:t>
            </a:r>
            <a:r>
              <a:rPr lang="en-GB" sz="2800" i="1" dirty="0"/>
              <a:t>and</a:t>
            </a:r>
            <a:r>
              <a:rPr lang="en-GB" sz="2800" dirty="0"/>
              <a:t> support all the features and services that we host today</a:t>
            </a:r>
          </a:p>
        </p:txBody>
      </p:sp>
      <p:sp>
        <p:nvSpPr>
          <p:cNvPr id="3" name="Slide Number Placeholder 2"/>
          <p:cNvSpPr>
            <a:spLocks noGrp="1"/>
          </p:cNvSpPr>
          <p:nvPr>
            <p:ph type="sldNum" sz="quarter" idx="12"/>
          </p:nvPr>
        </p:nvSpPr>
        <p:spPr/>
        <p:txBody>
          <a:bodyPr/>
          <a:lstStyle/>
          <a:p>
            <a:fld id="{151EAB1E-8AAF-4698-B257-65318F758D5B}" type="slidenum">
              <a:rPr lang="en-GB" smtClean="0"/>
              <a:pPr/>
              <a:t>12</a:t>
            </a:fld>
            <a:endParaRPr lang="en-GB" dirty="0"/>
          </a:p>
        </p:txBody>
      </p:sp>
      <p:pic>
        <p:nvPicPr>
          <p:cNvPr id="2" name="Picture 1"/>
          <p:cNvPicPr>
            <a:picLocks noChangeAspect="1"/>
          </p:cNvPicPr>
          <p:nvPr/>
        </p:nvPicPr>
        <p:blipFill>
          <a:blip r:embed="rId3"/>
          <a:stretch>
            <a:fillRect/>
          </a:stretch>
        </p:blipFill>
        <p:spPr>
          <a:xfrm>
            <a:off x="838200" y="3106274"/>
            <a:ext cx="6183116" cy="2520310"/>
          </a:xfrm>
          <a:prstGeom prst="rect">
            <a:avLst/>
          </a:prstGeom>
        </p:spPr>
      </p:pic>
      <p:sp>
        <p:nvSpPr>
          <p:cNvPr id="4" name="TextBox 3"/>
          <p:cNvSpPr txBox="1"/>
          <p:nvPr/>
        </p:nvSpPr>
        <p:spPr>
          <a:xfrm>
            <a:off x="750065" y="1993477"/>
            <a:ext cx="4942379" cy="369332"/>
          </a:xfrm>
          <a:prstGeom prst="rect">
            <a:avLst/>
          </a:prstGeom>
          <a:noFill/>
        </p:spPr>
        <p:txBody>
          <a:bodyPr wrap="none" rtlCol="0">
            <a:spAutoFit/>
          </a:bodyPr>
          <a:lstStyle/>
          <a:p>
            <a:r>
              <a:rPr lang="en-GB" dirty="0"/>
              <a:t>Digital ambition – building essential capability</a:t>
            </a:r>
          </a:p>
        </p:txBody>
      </p:sp>
      <p:sp>
        <p:nvSpPr>
          <p:cNvPr id="30" name="TextBox 29"/>
          <p:cNvSpPr txBox="1"/>
          <p:nvPr/>
        </p:nvSpPr>
        <p:spPr>
          <a:xfrm>
            <a:off x="7116896" y="1921693"/>
            <a:ext cx="4583017" cy="646331"/>
          </a:xfrm>
          <a:prstGeom prst="rect">
            <a:avLst/>
          </a:prstGeom>
          <a:noFill/>
        </p:spPr>
        <p:txBody>
          <a:bodyPr wrap="square" rtlCol="0">
            <a:spAutoFit/>
          </a:bodyPr>
          <a:lstStyle/>
          <a:p>
            <a:r>
              <a:rPr lang="en-GB" dirty="0"/>
              <a:t>Features and services – more resilient, better experience, less customisation</a:t>
            </a:r>
          </a:p>
        </p:txBody>
      </p:sp>
      <p:sp>
        <p:nvSpPr>
          <p:cNvPr id="5" name="TextBox 4"/>
          <p:cNvSpPr txBox="1"/>
          <p:nvPr/>
        </p:nvSpPr>
        <p:spPr>
          <a:xfrm>
            <a:off x="7306935" y="2889101"/>
            <a:ext cx="4202937" cy="2954655"/>
          </a:xfrm>
          <a:prstGeom prst="rect">
            <a:avLst/>
          </a:prstGeom>
          <a:noFill/>
        </p:spPr>
        <p:txBody>
          <a:bodyPr wrap="square" rtlCol="0">
            <a:spAutoFit/>
          </a:bodyPr>
          <a:lstStyle/>
          <a:p>
            <a:pPr marL="285750" indent="-285750">
              <a:buFont typeface="Arial" panose="020B0604020202020204" pitchFamily="34" charset="0"/>
              <a:buChar char="•"/>
            </a:pPr>
            <a:r>
              <a:rPr lang="en-GB" sz="1400" dirty="0"/>
              <a:t>Events booking</a:t>
            </a:r>
          </a:p>
          <a:p>
            <a:pPr marL="285750" indent="-285750">
              <a:buFont typeface="Arial" panose="020B0604020202020204" pitchFamily="34" charset="0"/>
              <a:buChar char="•"/>
            </a:pPr>
            <a:r>
              <a:rPr lang="en-GB" sz="1400" dirty="0"/>
              <a:t>Squad management</a:t>
            </a:r>
          </a:p>
          <a:p>
            <a:pPr marL="285750" indent="-285750">
              <a:buFont typeface="Arial" panose="020B0604020202020204" pitchFamily="34" charset="0"/>
              <a:buChar char="•"/>
            </a:pPr>
            <a:r>
              <a:rPr lang="en-GB" sz="1400" dirty="0"/>
              <a:t>Hotel booking</a:t>
            </a:r>
          </a:p>
          <a:p>
            <a:pPr marL="285750" indent="-285750">
              <a:buFont typeface="Arial" panose="020B0604020202020204" pitchFamily="34" charset="0"/>
              <a:buChar char="•"/>
            </a:pPr>
            <a:r>
              <a:rPr lang="en-GB" sz="1400" dirty="0"/>
              <a:t>Certificates</a:t>
            </a:r>
          </a:p>
          <a:p>
            <a:pPr marL="285750" indent="-285750">
              <a:buFont typeface="Arial" panose="020B0604020202020204" pitchFamily="34" charset="0"/>
              <a:buChar char="•"/>
            </a:pPr>
            <a:r>
              <a:rPr lang="en-GB" sz="1400" dirty="0"/>
              <a:t>Membership join and management</a:t>
            </a:r>
          </a:p>
          <a:p>
            <a:pPr marL="285750" indent="-285750">
              <a:buFont typeface="Arial" panose="020B0604020202020204" pitchFamily="34" charset="0"/>
              <a:buChar char="•"/>
            </a:pPr>
            <a:r>
              <a:rPr lang="en-GB" sz="1400" dirty="0"/>
              <a:t>News</a:t>
            </a:r>
          </a:p>
          <a:p>
            <a:pPr marL="285750" indent="-285750">
              <a:buFont typeface="Arial" panose="020B0604020202020204" pitchFamily="34" charset="0"/>
              <a:buChar char="•"/>
            </a:pPr>
            <a:r>
              <a:rPr lang="en-GB" sz="1400" dirty="0"/>
              <a:t>Sail numbers and boat </a:t>
            </a:r>
            <a:r>
              <a:rPr lang="en-GB" sz="1400" dirty="0" err="1"/>
              <a:t>reg</a:t>
            </a:r>
            <a:endParaRPr lang="en-GB" sz="1400" dirty="0"/>
          </a:p>
          <a:p>
            <a:pPr marL="285750" indent="-285750">
              <a:buFont typeface="Arial" panose="020B0604020202020204" pitchFamily="34" charset="0"/>
              <a:buChar char="•"/>
            </a:pPr>
            <a:r>
              <a:rPr lang="en-GB" sz="1400" dirty="0"/>
              <a:t>Advice and knowledge (exclusive to members)</a:t>
            </a:r>
          </a:p>
          <a:p>
            <a:pPr marL="285750" indent="-285750">
              <a:buFont typeface="Arial" panose="020B0604020202020204" pitchFamily="34" charset="0"/>
              <a:buChar char="•"/>
            </a:pPr>
            <a:r>
              <a:rPr lang="en-GB" sz="1400" dirty="0"/>
              <a:t>Locked areas for Clubs, Instructors and Training Centres</a:t>
            </a:r>
          </a:p>
          <a:p>
            <a:pPr marL="285750" indent="-285750">
              <a:buFont typeface="Arial" panose="020B0604020202020204" pitchFamily="34" charset="0"/>
              <a:buChar char="•"/>
            </a:pPr>
            <a:r>
              <a:rPr lang="en-GB" sz="1400" dirty="0"/>
              <a:t>Shop – that can handle restricted content (B2C &amp; B2B)</a:t>
            </a:r>
            <a:endParaRPr lang="en-GB" dirty="0"/>
          </a:p>
          <a:p>
            <a:endParaRPr lang="en-GB" dirty="0"/>
          </a:p>
        </p:txBody>
      </p:sp>
    </p:spTree>
    <p:extLst>
      <p:ext uri="{BB962C8B-B14F-4D97-AF65-F5344CB8AC3E}">
        <p14:creationId xmlns:p14="http://schemas.microsoft.com/office/powerpoint/2010/main" val="232893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We reviewed the current technology landscape and shortlisted two experience platforms</a:t>
            </a:r>
          </a:p>
        </p:txBody>
      </p:sp>
      <p:sp>
        <p:nvSpPr>
          <p:cNvPr id="3" name="Slide Number Placeholder 2"/>
          <p:cNvSpPr>
            <a:spLocks noGrp="1"/>
          </p:cNvSpPr>
          <p:nvPr>
            <p:ph type="sldNum" sz="quarter" idx="12"/>
          </p:nvPr>
        </p:nvSpPr>
        <p:spPr/>
        <p:txBody>
          <a:bodyPr/>
          <a:lstStyle/>
          <a:p>
            <a:fld id="{3AFCF332-9510-4FBB-90C5-D4E46A7FAC09}" type="slidenum">
              <a:rPr lang="en-GB" smtClean="0"/>
              <a:t>13</a:t>
            </a:fld>
            <a:endParaRPr lang="en-GB" dirty="0"/>
          </a:p>
        </p:txBody>
      </p:sp>
      <p:pic>
        <p:nvPicPr>
          <p:cNvPr id="4" name="Picture 3"/>
          <p:cNvPicPr>
            <a:picLocks noChangeAspect="1"/>
          </p:cNvPicPr>
          <p:nvPr/>
        </p:nvPicPr>
        <p:blipFill>
          <a:blip r:embed="rId2"/>
          <a:stretch>
            <a:fillRect/>
          </a:stretch>
        </p:blipFill>
        <p:spPr>
          <a:xfrm>
            <a:off x="773490" y="2076279"/>
            <a:ext cx="4342598" cy="4362867"/>
          </a:xfrm>
          <a:prstGeom prst="rect">
            <a:avLst/>
          </a:prstGeom>
        </p:spPr>
      </p:pic>
      <p:sp>
        <p:nvSpPr>
          <p:cNvPr id="5" name="TextBox 4"/>
          <p:cNvSpPr txBox="1"/>
          <p:nvPr/>
        </p:nvSpPr>
        <p:spPr>
          <a:xfrm>
            <a:off x="969484" y="1690688"/>
            <a:ext cx="2715808" cy="369332"/>
          </a:xfrm>
          <a:prstGeom prst="rect">
            <a:avLst/>
          </a:prstGeom>
          <a:noFill/>
        </p:spPr>
        <p:txBody>
          <a:bodyPr wrap="none" rtlCol="0">
            <a:spAutoFit/>
          </a:bodyPr>
          <a:lstStyle/>
          <a:p>
            <a:r>
              <a:rPr lang="en-GB" dirty="0"/>
              <a:t>Gartner ‘magic quadrant’</a:t>
            </a:r>
          </a:p>
        </p:txBody>
      </p:sp>
      <p:sp>
        <p:nvSpPr>
          <p:cNvPr id="6" name="TextBox 5"/>
          <p:cNvSpPr txBox="1"/>
          <p:nvPr/>
        </p:nvSpPr>
        <p:spPr>
          <a:xfrm>
            <a:off x="5585552" y="2834477"/>
            <a:ext cx="1721369" cy="2031325"/>
          </a:xfrm>
          <a:prstGeom prst="rect">
            <a:avLst/>
          </a:prstGeom>
          <a:noFill/>
        </p:spPr>
        <p:txBody>
          <a:bodyPr wrap="none" rtlCol="0">
            <a:spAutoFit/>
          </a:bodyPr>
          <a:lstStyle/>
          <a:p>
            <a:pPr marL="285750" indent="-285750">
              <a:buFont typeface="Arial" panose="020B0604020202020204" pitchFamily="34" charset="0"/>
              <a:buChar char="•"/>
            </a:pPr>
            <a:r>
              <a:rPr lang="en-GB" dirty="0"/>
              <a:t>Adobe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IBM Watson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a:t>Episerver</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Sitecore</a:t>
            </a:r>
          </a:p>
        </p:txBody>
      </p:sp>
      <p:sp>
        <p:nvSpPr>
          <p:cNvPr id="7" name="Right Brace 6"/>
          <p:cNvSpPr/>
          <p:nvPr/>
        </p:nvSpPr>
        <p:spPr>
          <a:xfrm>
            <a:off x="7514565" y="2834476"/>
            <a:ext cx="305734" cy="8782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8027943" y="3088913"/>
            <a:ext cx="2959080" cy="369332"/>
          </a:xfrm>
          <a:prstGeom prst="rect">
            <a:avLst/>
          </a:prstGeom>
          <a:noFill/>
        </p:spPr>
        <p:txBody>
          <a:bodyPr wrap="none" rtlCol="0">
            <a:spAutoFit/>
          </a:bodyPr>
          <a:lstStyle/>
          <a:p>
            <a:r>
              <a:rPr lang="en-GB" dirty="0"/>
              <a:t>Over-scaled for RYA needs</a:t>
            </a:r>
          </a:p>
        </p:txBody>
      </p:sp>
      <p:sp>
        <p:nvSpPr>
          <p:cNvPr id="9" name="TextBox 8"/>
          <p:cNvSpPr txBox="1"/>
          <p:nvPr/>
        </p:nvSpPr>
        <p:spPr>
          <a:xfrm>
            <a:off x="7990302" y="4347986"/>
            <a:ext cx="3325857" cy="646331"/>
          </a:xfrm>
          <a:prstGeom prst="rect">
            <a:avLst/>
          </a:prstGeom>
          <a:noFill/>
        </p:spPr>
        <p:txBody>
          <a:bodyPr wrap="square" rtlCol="0">
            <a:spAutoFit/>
          </a:bodyPr>
          <a:lstStyle/>
          <a:p>
            <a:r>
              <a:rPr lang="en-GB" dirty="0"/>
              <a:t>Best for personalisation, most capable ‘mid market’ solution</a:t>
            </a:r>
          </a:p>
        </p:txBody>
      </p:sp>
      <p:cxnSp>
        <p:nvCxnSpPr>
          <p:cNvPr id="11" name="Straight Arrow Connector 10"/>
          <p:cNvCxnSpPr/>
          <p:nvPr/>
        </p:nvCxnSpPr>
        <p:spPr>
          <a:xfrm flipV="1">
            <a:off x="7306921" y="4671152"/>
            <a:ext cx="513378" cy="22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886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Why Sitecore XP?</a:t>
            </a:r>
          </a:p>
        </p:txBody>
      </p:sp>
      <p:sp>
        <p:nvSpPr>
          <p:cNvPr id="3" name="Slide Number Placeholder 2"/>
          <p:cNvSpPr>
            <a:spLocks noGrp="1"/>
          </p:cNvSpPr>
          <p:nvPr>
            <p:ph type="sldNum" sz="quarter" idx="12"/>
          </p:nvPr>
        </p:nvSpPr>
        <p:spPr/>
        <p:txBody>
          <a:bodyPr/>
          <a:lstStyle/>
          <a:p>
            <a:fld id="{3AFCF332-9510-4FBB-90C5-D4E46A7FAC09}" type="slidenum">
              <a:rPr lang="en-GB" smtClean="0"/>
              <a:t>14</a:t>
            </a:fld>
            <a:endParaRPr lang="en-GB" dirty="0"/>
          </a:p>
        </p:txBody>
      </p:sp>
      <p:sp>
        <p:nvSpPr>
          <p:cNvPr id="5" name="Oval 4"/>
          <p:cNvSpPr/>
          <p:nvPr/>
        </p:nvSpPr>
        <p:spPr>
          <a:xfrm>
            <a:off x="4515078" y="2055847"/>
            <a:ext cx="3327094" cy="33270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Content management</a:t>
            </a:r>
          </a:p>
          <a:p>
            <a:pPr algn="ctr"/>
            <a:r>
              <a:rPr lang="en-GB" dirty="0"/>
              <a:t>Easy to plan, create, store, distribute and publish across all channels</a:t>
            </a:r>
          </a:p>
        </p:txBody>
      </p:sp>
      <p:sp>
        <p:nvSpPr>
          <p:cNvPr id="7" name="Oval 6"/>
          <p:cNvSpPr/>
          <p:nvPr/>
        </p:nvSpPr>
        <p:spPr>
          <a:xfrm>
            <a:off x="838200" y="2055847"/>
            <a:ext cx="3327094" cy="3327094"/>
          </a:xfrm>
          <a:prstGeom prst="ellipse">
            <a:avLst/>
          </a:prstGeom>
          <a:solidFill>
            <a:srgbClr val="0099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Precision personalisation</a:t>
            </a:r>
          </a:p>
          <a:p>
            <a:pPr algn="ctr"/>
            <a:r>
              <a:rPr lang="en-GB" dirty="0"/>
              <a:t>Captures data with every interaction. Uses machine learning to personalise interactions. Drives logical user journeys.</a:t>
            </a:r>
          </a:p>
        </p:txBody>
      </p:sp>
      <p:sp>
        <p:nvSpPr>
          <p:cNvPr id="8" name="Oval 7"/>
          <p:cNvSpPr/>
          <p:nvPr/>
        </p:nvSpPr>
        <p:spPr>
          <a:xfrm>
            <a:off x="8191957" y="2055847"/>
            <a:ext cx="3327094" cy="332709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Integrations</a:t>
            </a:r>
          </a:p>
          <a:p>
            <a:pPr algn="ctr"/>
            <a:r>
              <a:rPr lang="en-GB" dirty="0"/>
              <a:t>Ability to create ‘best fit solution from plug in tools’.</a:t>
            </a:r>
          </a:p>
          <a:p>
            <a:pPr algn="ctr"/>
            <a:r>
              <a:rPr lang="en-GB" dirty="0"/>
              <a:t>Ability to integrate with MS </a:t>
            </a:r>
            <a:r>
              <a:rPr lang="en-GB" dirty="0" err="1"/>
              <a:t>Nav</a:t>
            </a:r>
            <a:endParaRPr lang="en-GB" dirty="0"/>
          </a:p>
        </p:txBody>
      </p:sp>
      <p:pic>
        <p:nvPicPr>
          <p:cNvPr id="10" name="Picture 9"/>
          <p:cNvPicPr>
            <a:picLocks noChangeAspect="1"/>
          </p:cNvPicPr>
          <p:nvPr/>
        </p:nvPicPr>
        <p:blipFill>
          <a:blip r:embed="rId3"/>
          <a:stretch>
            <a:fillRect/>
          </a:stretch>
        </p:blipFill>
        <p:spPr>
          <a:xfrm>
            <a:off x="8758409" y="169098"/>
            <a:ext cx="3205447" cy="1028010"/>
          </a:xfrm>
          <a:prstGeom prst="rect">
            <a:avLst/>
          </a:prstGeom>
        </p:spPr>
      </p:pic>
    </p:spTree>
    <p:extLst>
      <p:ext uri="{BB962C8B-B14F-4D97-AF65-F5344CB8AC3E}">
        <p14:creationId xmlns:p14="http://schemas.microsoft.com/office/powerpoint/2010/main" val="351999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AFCF332-9510-4FBB-90C5-D4E46A7FAC09}" type="slidenum">
              <a:rPr lang="en-GB" smtClean="0"/>
              <a:t>15</a:t>
            </a:fld>
            <a:endParaRPr lang="en-GB" dirty="0"/>
          </a:p>
        </p:txBody>
      </p:sp>
      <p:sp>
        <p:nvSpPr>
          <p:cNvPr id="5" name="Oval 4"/>
          <p:cNvSpPr/>
          <p:nvPr/>
        </p:nvSpPr>
        <p:spPr>
          <a:xfrm>
            <a:off x="6563363" y="2700352"/>
            <a:ext cx="2099084" cy="19499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Sitecore XP</a:t>
            </a:r>
          </a:p>
        </p:txBody>
      </p:sp>
      <p:sp>
        <p:nvSpPr>
          <p:cNvPr id="6" name="Oval 5"/>
          <p:cNvSpPr/>
          <p:nvPr/>
        </p:nvSpPr>
        <p:spPr>
          <a:xfrm>
            <a:off x="8378520" y="2904116"/>
            <a:ext cx="1531229" cy="1531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 rtlCol="0" anchor="ctr"/>
          <a:lstStyle/>
          <a:p>
            <a:pPr algn="ctr"/>
            <a:r>
              <a:rPr lang="en-GB" dirty="0"/>
              <a:t>Events / bookings</a:t>
            </a:r>
          </a:p>
        </p:txBody>
      </p:sp>
      <p:sp>
        <p:nvSpPr>
          <p:cNvPr id="7" name="Oval 6"/>
          <p:cNvSpPr/>
          <p:nvPr/>
        </p:nvSpPr>
        <p:spPr>
          <a:xfrm>
            <a:off x="6847290" y="1731018"/>
            <a:ext cx="1531229" cy="1531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 rtlCol="0" anchor="ctr"/>
          <a:lstStyle/>
          <a:p>
            <a:pPr algn="ctr"/>
            <a:r>
              <a:rPr lang="en-GB" dirty="0"/>
              <a:t>Shop</a:t>
            </a:r>
          </a:p>
        </p:txBody>
      </p:sp>
      <p:sp>
        <p:nvSpPr>
          <p:cNvPr id="8" name="Oval 7"/>
          <p:cNvSpPr/>
          <p:nvPr/>
        </p:nvSpPr>
        <p:spPr>
          <a:xfrm>
            <a:off x="6824250" y="4275601"/>
            <a:ext cx="1531229" cy="1531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 rtlCol="0" anchor="ctr"/>
          <a:lstStyle/>
          <a:p>
            <a:pPr algn="ctr"/>
            <a:r>
              <a:rPr lang="en-GB" dirty="0"/>
              <a:t>Email, SMS, Social comms</a:t>
            </a:r>
          </a:p>
        </p:txBody>
      </p:sp>
      <p:sp>
        <p:nvSpPr>
          <p:cNvPr id="9" name="Oval 8"/>
          <p:cNvSpPr/>
          <p:nvPr/>
        </p:nvSpPr>
        <p:spPr>
          <a:xfrm>
            <a:off x="5316061" y="2972507"/>
            <a:ext cx="1531229" cy="1531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 rtlCol="0" anchor="ctr"/>
          <a:lstStyle/>
          <a:p>
            <a:pPr algn="ctr"/>
            <a:r>
              <a:rPr lang="en-GB" dirty="0"/>
              <a:t>Digital Asset Management</a:t>
            </a:r>
          </a:p>
        </p:txBody>
      </p:sp>
      <p:sp>
        <p:nvSpPr>
          <p:cNvPr id="10" name="TextBox 9"/>
          <p:cNvSpPr txBox="1"/>
          <p:nvPr/>
        </p:nvSpPr>
        <p:spPr>
          <a:xfrm>
            <a:off x="690664" y="2342012"/>
            <a:ext cx="4483434" cy="2308324"/>
          </a:xfrm>
          <a:prstGeom prst="rect">
            <a:avLst/>
          </a:prstGeom>
          <a:noFill/>
        </p:spPr>
        <p:txBody>
          <a:bodyPr wrap="square" rtlCol="0">
            <a:spAutoFit/>
          </a:bodyPr>
          <a:lstStyle/>
          <a:p>
            <a:r>
              <a:rPr lang="en-GB" dirty="0"/>
              <a:t>Sitecore framework at the centre.</a:t>
            </a:r>
          </a:p>
          <a:p>
            <a:endParaRPr lang="en-GB" dirty="0">
              <a:ea typeface="+mj-ea"/>
              <a:cs typeface="+mj-cs"/>
            </a:endParaRPr>
          </a:p>
          <a:p>
            <a:r>
              <a:rPr lang="en-GB" dirty="0"/>
              <a:t>Best fit specialist technologies integrated for shop, events booking, asset management and campaign capability.</a:t>
            </a:r>
          </a:p>
          <a:p>
            <a:endParaRPr lang="en-GB" dirty="0">
              <a:ea typeface="Calibri" panose="020F0502020204030204" pitchFamily="34" charset="0"/>
              <a:cs typeface="Times New Roman" panose="02020603050405020304" pitchFamily="18" charset="0"/>
            </a:endParaRPr>
          </a:p>
          <a:p>
            <a:r>
              <a:rPr lang="en-GB" dirty="0">
                <a:ea typeface="Calibri" panose="020F0502020204030204" pitchFamily="34" charset="0"/>
                <a:cs typeface="Times New Roman" panose="02020603050405020304" pitchFamily="18" charset="0"/>
              </a:rPr>
              <a:t>Only custom build when it’s the absolute best option.</a:t>
            </a:r>
          </a:p>
        </p:txBody>
      </p:sp>
      <p:sp>
        <p:nvSpPr>
          <p:cNvPr id="13" name="Oval 12"/>
          <p:cNvSpPr/>
          <p:nvPr/>
        </p:nvSpPr>
        <p:spPr>
          <a:xfrm>
            <a:off x="9039532" y="690029"/>
            <a:ext cx="1531229" cy="153122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3600" rtlCol="0" anchor="ctr"/>
          <a:lstStyle/>
          <a:p>
            <a:pPr algn="ctr"/>
            <a:r>
              <a:rPr lang="en-GB" dirty="0"/>
              <a:t>MS </a:t>
            </a:r>
            <a:r>
              <a:rPr lang="en-GB" dirty="0" err="1"/>
              <a:t>Nav</a:t>
            </a:r>
            <a:endParaRPr lang="en-GB" dirty="0"/>
          </a:p>
        </p:txBody>
      </p:sp>
      <p:cxnSp>
        <p:nvCxnSpPr>
          <p:cNvPr id="15" name="Straight Arrow Connector 14"/>
          <p:cNvCxnSpPr>
            <a:stCxn id="13" idx="3"/>
            <a:endCxn id="5" idx="7"/>
          </p:cNvCxnSpPr>
          <p:nvPr/>
        </p:nvCxnSpPr>
        <p:spPr>
          <a:xfrm flipH="1">
            <a:off x="8355043" y="1997015"/>
            <a:ext cx="908732" cy="988906"/>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7961" y="690029"/>
            <a:ext cx="6140848" cy="523220"/>
          </a:xfrm>
          <a:prstGeom prst="rect">
            <a:avLst/>
          </a:prstGeom>
          <a:noFill/>
        </p:spPr>
        <p:txBody>
          <a:bodyPr wrap="none" rtlCol="0">
            <a:spAutoFit/>
          </a:bodyPr>
          <a:lstStyle/>
          <a:p>
            <a:r>
              <a:rPr lang="en-GB" sz="2800" dirty="0"/>
              <a:t>We’ve chosen a hybrid ‘best fit’ route </a:t>
            </a:r>
          </a:p>
        </p:txBody>
      </p:sp>
    </p:spTree>
    <p:extLst>
      <p:ext uri="{BB962C8B-B14F-4D97-AF65-F5344CB8AC3E}">
        <p14:creationId xmlns:p14="http://schemas.microsoft.com/office/powerpoint/2010/main" val="1510082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108"/>
          <p:cNvSpPr txBox="1"/>
          <p:nvPr/>
        </p:nvSpPr>
        <p:spPr>
          <a:xfrm>
            <a:off x="2796744" y="1489440"/>
            <a:ext cx="6437211" cy="523220"/>
          </a:xfrm>
          <a:prstGeom prst="rect">
            <a:avLst/>
          </a:prstGeom>
          <a:noFill/>
        </p:spPr>
        <p:txBody>
          <a:bodyPr wrap="none" rtlCol="0">
            <a:spAutoFit/>
          </a:bodyPr>
          <a:lstStyle/>
          <a:p>
            <a:r>
              <a:rPr lang="en-GB" sz="2800" dirty="0"/>
              <a:t>5 Year Digital Tech Roadmap overview </a:t>
            </a:r>
          </a:p>
        </p:txBody>
      </p:sp>
      <p:pic>
        <p:nvPicPr>
          <p:cNvPr id="57" name="Picture 56"/>
          <p:cNvPicPr>
            <a:picLocks noChangeAspect="1"/>
          </p:cNvPicPr>
          <p:nvPr/>
        </p:nvPicPr>
        <p:blipFill rotWithShape="1">
          <a:blip r:embed="rId2"/>
          <a:srcRect l="53649" r="29172" b="32149"/>
          <a:stretch/>
        </p:blipFill>
        <p:spPr>
          <a:xfrm>
            <a:off x="7346250" y="3256230"/>
            <a:ext cx="837607" cy="840191"/>
          </a:xfrm>
          <a:prstGeom prst="rect">
            <a:avLst/>
          </a:prstGeom>
        </p:spPr>
      </p:pic>
      <p:pic>
        <p:nvPicPr>
          <p:cNvPr id="58" name="Picture 57"/>
          <p:cNvPicPr>
            <a:picLocks noChangeAspect="1"/>
          </p:cNvPicPr>
          <p:nvPr/>
        </p:nvPicPr>
        <p:blipFill rotWithShape="1">
          <a:blip r:embed="rId2"/>
          <a:srcRect l="80323" t="-487" b="31295"/>
          <a:stretch/>
        </p:blipFill>
        <p:spPr>
          <a:xfrm>
            <a:off x="9832012" y="3277594"/>
            <a:ext cx="916772" cy="818752"/>
          </a:xfrm>
          <a:prstGeom prst="rect">
            <a:avLst/>
          </a:prstGeom>
        </p:spPr>
      </p:pic>
      <p:pic>
        <p:nvPicPr>
          <p:cNvPr id="59" name="Picture 58"/>
          <p:cNvPicPr>
            <a:picLocks noChangeAspect="1"/>
          </p:cNvPicPr>
          <p:nvPr/>
        </p:nvPicPr>
        <p:blipFill rotWithShape="1">
          <a:blip r:embed="rId2"/>
          <a:srcRect l="28030" r="55996" b="30830"/>
          <a:stretch/>
        </p:blipFill>
        <p:spPr>
          <a:xfrm>
            <a:off x="5533206" y="3156730"/>
            <a:ext cx="964288" cy="1060480"/>
          </a:xfrm>
          <a:prstGeom prst="rect">
            <a:avLst/>
          </a:prstGeom>
        </p:spPr>
      </p:pic>
      <p:sp>
        <p:nvSpPr>
          <p:cNvPr id="60" name="TextBox 8"/>
          <p:cNvSpPr txBox="1"/>
          <p:nvPr/>
        </p:nvSpPr>
        <p:spPr>
          <a:xfrm>
            <a:off x="214646" y="4132366"/>
            <a:ext cx="1284863"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t>Digital Basics implementation</a:t>
            </a:r>
          </a:p>
          <a:p>
            <a:pPr algn="ctr"/>
            <a:r>
              <a:rPr lang="en-GB" sz="1000" b="1" dirty="0"/>
              <a:t>Q1 &amp; Q2 FY19/20</a:t>
            </a:r>
          </a:p>
        </p:txBody>
      </p:sp>
      <p:pic>
        <p:nvPicPr>
          <p:cNvPr id="61" name="Picture 60"/>
          <p:cNvPicPr>
            <a:picLocks noChangeAspect="1"/>
          </p:cNvPicPr>
          <p:nvPr/>
        </p:nvPicPr>
        <p:blipFill>
          <a:blip r:embed="rId3"/>
          <a:stretch>
            <a:fillRect/>
          </a:stretch>
        </p:blipFill>
        <p:spPr>
          <a:xfrm>
            <a:off x="1816471" y="3592264"/>
            <a:ext cx="498537" cy="498537"/>
          </a:xfrm>
          <a:prstGeom prst="rect">
            <a:avLst/>
          </a:prstGeom>
        </p:spPr>
      </p:pic>
      <p:pic>
        <p:nvPicPr>
          <p:cNvPr id="62" name="Picture 61"/>
          <p:cNvPicPr>
            <a:picLocks noChangeAspect="1"/>
          </p:cNvPicPr>
          <p:nvPr/>
        </p:nvPicPr>
        <p:blipFill>
          <a:blip r:embed="rId4"/>
          <a:stretch>
            <a:fillRect/>
          </a:stretch>
        </p:blipFill>
        <p:spPr>
          <a:xfrm>
            <a:off x="479128" y="3548554"/>
            <a:ext cx="519079" cy="519079"/>
          </a:xfrm>
          <a:prstGeom prst="rect">
            <a:avLst/>
          </a:prstGeom>
        </p:spPr>
      </p:pic>
      <p:sp>
        <p:nvSpPr>
          <p:cNvPr id="65" name="TextBox 75"/>
          <p:cNvSpPr txBox="1"/>
          <p:nvPr/>
        </p:nvSpPr>
        <p:spPr>
          <a:xfrm>
            <a:off x="1320213" y="4099430"/>
            <a:ext cx="1387184"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t>Preparation for raising the ceiling</a:t>
            </a:r>
          </a:p>
          <a:p>
            <a:pPr algn="ctr"/>
            <a:r>
              <a:rPr lang="en-GB" sz="1000" b="1" dirty="0"/>
              <a:t>Q3 FY19/20</a:t>
            </a:r>
          </a:p>
        </p:txBody>
      </p:sp>
      <p:sp>
        <p:nvSpPr>
          <p:cNvPr id="66" name="TextBox 77"/>
          <p:cNvSpPr txBox="1"/>
          <p:nvPr/>
        </p:nvSpPr>
        <p:spPr>
          <a:xfrm>
            <a:off x="3908084" y="4101068"/>
            <a:ext cx="1391812" cy="55399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t>Build technology foundations</a:t>
            </a:r>
          </a:p>
          <a:p>
            <a:pPr algn="ctr"/>
            <a:r>
              <a:rPr lang="en-GB" sz="1000" b="1" dirty="0"/>
              <a:t>Q4 FY20/21</a:t>
            </a:r>
          </a:p>
        </p:txBody>
      </p:sp>
      <p:sp>
        <p:nvSpPr>
          <p:cNvPr id="68" name="TextBox 88"/>
          <p:cNvSpPr txBox="1"/>
          <p:nvPr/>
        </p:nvSpPr>
        <p:spPr>
          <a:xfrm>
            <a:off x="5227382" y="4075715"/>
            <a:ext cx="1533986"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solidFill>
                  <a:schemeClr val="accent1"/>
                </a:solidFill>
              </a:rPr>
              <a:t>New site live </a:t>
            </a:r>
            <a:r>
              <a:rPr lang="en-GB" sz="1000" b="1" dirty="0"/>
              <a:t>without personalisation</a:t>
            </a:r>
          </a:p>
          <a:p>
            <a:pPr algn="ctr"/>
            <a:r>
              <a:rPr lang="en-GB" sz="1000" b="1" dirty="0"/>
              <a:t>Q4 FY20/21 </a:t>
            </a:r>
          </a:p>
        </p:txBody>
      </p:sp>
      <p:pic>
        <p:nvPicPr>
          <p:cNvPr id="69" name="Picture 68"/>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4520714" y="3618375"/>
            <a:ext cx="454233" cy="454233"/>
          </a:xfrm>
          <a:prstGeom prst="rect">
            <a:avLst/>
          </a:prstGeom>
        </p:spPr>
      </p:pic>
      <p:sp>
        <p:nvSpPr>
          <p:cNvPr id="70" name="TextBox 120"/>
          <p:cNvSpPr txBox="1"/>
          <p:nvPr/>
        </p:nvSpPr>
        <p:spPr>
          <a:xfrm>
            <a:off x="6867422" y="4084973"/>
            <a:ext cx="1946738"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solidFill>
                  <a:schemeClr val="accent1"/>
                </a:solidFill>
              </a:rPr>
              <a:t>Rule based personalisation </a:t>
            </a:r>
            <a:r>
              <a:rPr lang="en-GB" sz="1000" b="1" dirty="0"/>
              <a:t>&amp; responsive pages</a:t>
            </a:r>
          </a:p>
          <a:p>
            <a:pPr algn="ctr"/>
            <a:r>
              <a:rPr lang="en-GB" sz="1000" b="1" dirty="0"/>
              <a:t>Q3 FY21/22</a:t>
            </a:r>
          </a:p>
        </p:txBody>
      </p:sp>
      <p:sp>
        <p:nvSpPr>
          <p:cNvPr id="71" name="TextBox 121"/>
          <p:cNvSpPr txBox="1"/>
          <p:nvPr/>
        </p:nvSpPr>
        <p:spPr>
          <a:xfrm>
            <a:off x="9387142" y="4067349"/>
            <a:ext cx="1778646"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solidFill>
                  <a:schemeClr val="accent1"/>
                </a:solidFill>
              </a:rPr>
              <a:t>Advanced personalisation </a:t>
            </a:r>
            <a:r>
              <a:rPr lang="en-GB" sz="1000" b="1" dirty="0"/>
              <a:t>using AI and machine learning</a:t>
            </a:r>
          </a:p>
        </p:txBody>
      </p:sp>
      <p:sp>
        <p:nvSpPr>
          <p:cNvPr id="73" name="Right Arrow 72"/>
          <p:cNvSpPr/>
          <p:nvPr/>
        </p:nvSpPr>
        <p:spPr>
          <a:xfrm>
            <a:off x="245469" y="3324359"/>
            <a:ext cx="2985231" cy="153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74" name="Right Arrow 73"/>
          <p:cNvSpPr/>
          <p:nvPr/>
        </p:nvSpPr>
        <p:spPr>
          <a:xfrm>
            <a:off x="3314831" y="3324360"/>
            <a:ext cx="3192055" cy="137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75" name="TextBox 34"/>
          <p:cNvSpPr txBox="1"/>
          <p:nvPr/>
        </p:nvSpPr>
        <p:spPr>
          <a:xfrm>
            <a:off x="1331549" y="3131906"/>
            <a:ext cx="117211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Year 1 FY19/20</a:t>
            </a:r>
          </a:p>
        </p:txBody>
      </p:sp>
      <p:sp>
        <p:nvSpPr>
          <p:cNvPr id="77" name="TextBox 128"/>
          <p:cNvSpPr txBox="1"/>
          <p:nvPr/>
        </p:nvSpPr>
        <p:spPr>
          <a:xfrm>
            <a:off x="4347477" y="3131906"/>
            <a:ext cx="117211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Year 2 FY20/21</a:t>
            </a:r>
          </a:p>
        </p:txBody>
      </p:sp>
      <p:sp>
        <p:nvSpPr>
          <p:cNvPr id="80" name="TextBox 129"/>
          <p:cNvSpPr txBox="1"/>
          <p:nvPr/>
        </p:nvSpPr>
        <p:spPr>
          <a:xfrm>
            <a:off x="6519861" y="3131906"/>
            <a:ext cx="1172116"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Year 3 FY21/22</a:t>
            </a:r>
          </a:p>
        </p:txBody>
      </p:sp>
      <p:sp>
        <p:nvSpPr>
          <p:cNvPr id="81" name="TextBox 132"/>
          <p:cNvSpPr txBox="1"/>
          <p:nvPr/>
        </p:nvSpPr>
        <p:spPr>
          <a:xfrm>
            <a:off x="8445391" y="3131906"/>
            <a:ext cx="1172116" cy="261610"/>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Year 4 FY22/23</a:t>
            </a:r>
          </a:p>
        </p:txBody>
      </p:sp>
      <p:sp>
        <p:nvSpPr>
          <p:cNvPr id="83" name="TextBox 133"/>
          <p:cNvSpPr txBox="1"/>
          <p:nvPr/>
        </p:nvSpPr>
        <p:spPr>
          <a:xfrm>
            <a:off x="10805238" y="3131906"/>
            <a:ext cx="1172116" cy="261610"/>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t>Year 5 FY23/24</a:t>
            </a:r>
          </a:p>
        </p:txBody>
      </p:sp>
      <p:sp>
        <p:nvSpPr>
          <p:cNvPr id="84" name="Right Arrow 83"/>
          <p:cNvSpPr/>
          <p:nvPr/>
        </p:nvSpPr>
        <p:spPr>
          <a:xfrm>
            <a:off x="6591017" y="3324359"/>
            <a:ext cx="1686363"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5" name="Right Arrow 84"/>
          <p:cNvSpPr/>
          <p:nvPr/>
        </p:nvSpPr>
        <p:spPr>
          <a:xfrm>
            <a:off x="8333834" y="3324359"/>
            <a:ext cx="1686363"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6" name="Right Arrow 85"/>
          <p:cNvSpPr/>
          <p:nvPr/>
        </p:nvSpPr>
        <p:spPr>
          <a:xfrm>
            <a:off x="10076651" y="3324359"/>
            <a:ext cx="1686363" cy="13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87" name="TextBox 145"/>
          <p:cNvSpPr txBox="1"/>
          <p:nvPr/>
        </p:nvSpPr>
        <p:spPr>
          <a:xfrm>
            <a:off x="2506623" y="4098209"/>
            <a:ext cx="1525872" cy="861774"/>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000" b="1" dirty="0">
                <a:cs typeface="Arial"/>
              </a:rPr>
              <a:t>Creative Review &amp; Definition</a:t>
            </a:r>
            <a:br>
              <a:rPr lang="en-GB" sz="1000" b="1" dirty="0">
                <a:cs typeface="Arial"/>
              </a:rPr>
            </a:br>
            <a:r>
              <a:rPr lang="en-GB" sz="1000" b="1" dirty="0">
                <a:cs typeface="Arial"/>
              </a:rPr>
              <a:t>Business Process Refinement</a:t>
            </a:r>
          </a:p>
          <a:p>
            <a:pPr algn="ctr"/>
            <a:r>
              <a:rPr lang="en-GB" sz="1000" b="1" dirty="0">
                <a:ea typeface="+mn-lt"/>
                <a:cs typeface="+mn-lt"/>
              </a:rPr>
              <a:t>Q3 FY19/20  </a:t>
            </a:r>
            <a:endParaRPr lang="en-GB" dirty="0"/>
          </a:p>
        </p:txBody>
      </p:sp>
      <p:pic>
        <p:nvPicPr>
          <p:cNvPr id="88" name="Picture 87"/>
          <p:cNvPicPr>
            <a:picLocks noChangeAspect="1"/>
          </p:cNvPicPr>
          <p:nvPr/>
        </p:nvPicPr>
        <p:blipFill>
          <a:blip r:embed="rId7"/>
          <a:stretch>
            <a:fillRect/>
          </a:stretch>
        </p:blipFill>
        <p:spPr>
          <a:xfrm>
            <a:off x="3027637" y="3578628"/>
            <a:ext cx="581212" cy="517718"/>
          </a:xfrm>
          <a:prstGeom prst="rect">
            <a:avLst/>
          </a:prstGeom>
        </p:spPr>
      </p:pic>
      <p:pic>
        <p:nvPicPr>
          <p:cNvPr id="35" name="Picture 34"/>
          <p:cNvPicPr>
            <a:picLocks noChangeAspect="1"/>
          </p:cNvPicPr>
          <p:nvPr/>
        </p:nvPicPr>
        <p:blipFill>
          <a:blip r:embed="rId8"/>
          <a:stretch>
            <a:fillRect/>
          </a:stretch>
        </p:blipFill>
        <p:spPr>
          <a:xfrm>
            <a:off x="2472866" y="4997816"/>
            <a:ext cx="5461908" cy="1713468"/>
          </a:xfrm>
          <a:prstGeom prst="rect">
            <a:avLst/>
          </a:prstGeom>
        </p:spPr>
      </p:pic>
    </p:spTree>
    <p:extLst>
      <p:ext uri="{BB962C8B-B14F-4D97-AF65-F5344CB8AC3E}">
        <p14:creationId xmlns:p14="http://schemas.microsoft.com/office/powerpoint/2010/main" val="209894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Implementation overview</a:t>
            </a:r>
          </a:p>
        </p:txBody>
      </p:sp>
      <p:sp>
        <p:nvSpPr>
          <p:cNvPr id="3" name="Slide Number Placeholder 2"/>
          <p:cNvSpPr>
            <a:spLocks noGrp="1"/>
          </p:cNvSpPr>
          <p:nvPr>
            <p:ph type="sldNum" sz="quarter" idx="12"/>
          </p:nvPr>
        </p:nvSpPr>
        <p:spPr/>
        <p:txBody>
          <a:bodyPr/>
          <a:lstStyle/>
          <a:p>
            <a:fld id="{151EAB1E-8AAF-4698-B257-65318F758D5B}" type="slidenum">
              <a:rPr lang="en-GB" smtClean="0"/>
              <a:t>17</a:t>
            </a:fld>
            <a:endParaRPr lang="en-GB" dirty="0"/>
          </a:p>
        </p:txBody>
      </p:sp>
      <p:pic>
        <p:nvPicPr>
          <p:cNvPr id="4" name="Picture 3"/>
          <p:cNvPicPr>
            <a:picLocks noChangeAspect="1"/>
          </p:cNvPicPr>
          <p:nvPr/>
        </p:nvPicPr>
        <p:blipFill>
          <a:blip r:embed="rId2"/>
          <a:stretch>
            <a:fillRect/>
          </a:stretch>
        </p:blipFill>
        <p:spPr>
          <a:xfrm>
            <a:off x="1035586" y="2208461"/>
            <a:ext cx="9360034" cy="2936358"/>
          </a:xfrm>
          <a:prstGeom prst="rect">
            <a:avLst/>
          </a:prstGeom>
        </p:spPr>
      </p:pic>
    </p:spTree>
    <p:extLst>
      <p:ext uri="{BB962C8B-B14F-4D97-AF65-F5344CB8AC3E}">
        <p14:creationId xmlns:p14="http://schemas.microsoft.com/office/powerpoint/2010/main" val="307706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High level cost overview</a:t>
            </a:r>
          </a:p>
        </p:txBody>
      </p:sp>
      <p:sp>
        <p:nvSpPr>
          <p:cNvPr id="3" name="Slide Number Placeholder 2"/>
          <p:cNvSpPr>
            <a:spLocks noGrp="1"/>
          </p:cNvSpPr>
          <p:nvPr>
            <p:ph type="sldNum" sz="quarter" idx="12"/>
          </p:nvPr>
        </p:nvSpPr>
        <p:spPr/>
        <p:txBody>
          <a:bodyPr/>
          <a:lstStyle/>
          <a:p>
            <a:fld id="{151EAB1E-8AAF-4698-B257-65318F758D5B}" type="slidenum">
              <a:rPr lang="en-GB" smtClean="0"/>
              <a:t>18</a:t>
            </a:fld>
            <a:endParaRPr lang="en-GB" dirty="0"/>
          </a:p>
        </p:txBody>
      </p:sp>
      <p:sp>
        <p:nvSpPr>
          <p:cNvPr id="4" name="TextBox 3"/>
          <p:cNvSpPr txBox="1"/>
          <p:nvPr/>
        </p:nvSpPr>
        <p:spPr>
          <a:xfrm>
            <a:off x="833722" y="1556440"/>
            <a:ext cx="4183442" cy="4524315"/>
          </a:xfrm>
          <a:prstGeom prst="rect">
            <a:avLst/>
          </a:prstGeom>
          <a:noFill/>
        </p:spPr>
        <p:txBody>
          <a:bodyPr wrap="square" rtlCol="0">
            <a:spAutoFit/>
          </a:bodyPr>
          <a:lstStyle/>
          <a:p>
            <a:r>
              <a:rPr lang="en-GB" dirty="0"/>
              <a:t>One off implementation project costs: MVP</a:t>
            </a:r>
          </a:p>
          <a:p>
            <a:r>
              <a:rPr lang="en-GB" dirty="0"/>
              <a:t>				</a:t>
            </a:r>
          </a:p>
          <a:p>
            <a:endParaRPr lang="en-GB" dirty="0"/>
          </a:p>
          <a:p>
            <a:r>
              <a:rPr lang="en-GB" dirty="0"/>
              <a:t>Continued development of features:</a:t>
            </a:r>
          </a:p>
          <a:p>
            <a:endParaRPr lang="en-GB" dirty="0"/>
          </a:p>
          <a:p>
            <a:endParaRPr lang="en-GB" dirty="0"/>
          </a:p>
          <a:p>
            <a:r>
              <a:rPr lang="en-GB" dirty="0"/>
              <a:t>Ongoing hosting, licence and maintenance costs:</a:t>
            </a:r>
          </a:p>
          <a:p>
            <a:endParaRPr lang="en-GB" dirty="0"/>
          </a:p>
          <a:p>
            <a:endParaRPr lang="en-GB" dirty="0"/>
          </a:p>
          <a:p>
            <a:r>
              <a:rPr lang="en-GB" dirty="0"/>
              <a:t>Periodic costs of platform upgrade </a:t>
            </a:r>
          </a:p>
          <a:p>
            <a:endParaRPr lang="en-GB" dirty="0"/>
          </a:p>
          <a:p>
            <a:endParaRPr lang="en-GB" dirty="0"/>
          </a:p>
          <a:p>
            <a:r>
              <a:rPr lang="en-GB" dirty="0"/>
              <a:t>RYA web team costs:</a:t>
            </a:r>
          </a:p>
          <a:p>
            <a:endParaRPr lang="en-GB" dirty="0"/>
          </a:p>
        </p:txBody>
      </p:sp>
      <p:sp>
        <p:nvSpPr>
          <p:cNvPr id="5" name="Up Arrow 4"/>
          <p:cNvSpPr/>
          <p:nvPr/>
        </p:nvSpPr>
        <p:spPr>
          <a:xfrm>
            <a:off x="5234846" y="1641510"/>
            <a:ext cx="374573" cy="4186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Left-Right Arrow 6"/>
          <p:cNvSpPr/>
          <p:nvPr/>
        </p:nvSpPr>
        <p:spPr>
          <a:xfrm>
            <a:off x="5108150" y="2765233"/>
            <a:ext cx="534318" cy="330506"/>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Left-Right Arrow 8"/>
          <p:cNvSpPr/>
          <p:nvPr/>
        </p:nvSpPr>
        <p:spPr>
          <a:xfrm>
            <a:off x="5190778" y="5379511"/>
            <a:ext cx="534318" cy="330506"/>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Up Arrow 9"/>
          <p:cNvSpPr/>
          <p:nvPr/>
        </p:nvSpPr>
        <p:spPr>
          <a:xfrm>
            <a:off x="5148550" y="3580481"/>
            <a:ext cx="374573" cy="41864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1" name="TextBox 10"/>
          <p:cNvSpPr txBox="1"/>
          <p:nvPr/>
        </p:nvSpPr>
        <p:spPr>
          <a:xfrm>
            <a:off x="5987661" y="1336100"/>
            <a:ext cx="5044971" cy="1200329"/>
          </a:xfrm>
          <a:prstGeom prst="rect">
            <a:avLst/>
          </a:prstGeom>
          <a:noFill/>
        </p:spPr>
        <p:txBody>
          <a:bodyPr wrap="none" rtlCol="0">
            <a:spAutoFit/>
          </a:bodyPr>
          <a:lstStyle/>
          <a:p>
            <a:r>
              <a:rPr lang="en-GB" dirty="0"/>
              <a:t>One off project costs: </a:t>
            </a:r>
          </a:p>
          <a:p>
            <a:pPr marL="285750" indent="-285750">
              <a:buFont typeface="Arial" panose="020B0604020202020204" pitchFamily="34" charset="0"/>
              <a:buChar char="•"/>
            </a:pPr>
            <a:r>
              <a:rPr lang="en-GB" dirty="0"/>
              <a:t>MVP  ~£820K</a:t>
            </a:r>
          </a:p>
          <a:p>
            <a:pPr marL="285750" indent="-285750">
              <a:buFont typeface="Arial" panose="020B0604020202020204" pitchFamily="34" charset="0"/>
              <a:buChar char="•"/>
            </a:pPr>
            <a:r>
              <a:rPr lang="en-GB" dirty="0"/>
              <a:t>Rules based personalisation ~£248K-£448K </a:t>
            </a:r>
          </a:p>
          <a:p>
            <a:endParaRPr lang="en-GB" dirty="0"/>
          </a:p>
        </p:txBody>
      </p:sp>
      <p:sp>
        <p:nvSpPr>
          <p:cNvPr id="12" name="TextBox 11"/>
          <p:cNvSpPr txBox="1"/>
          <p:nvPr/>
        </p:nvSpPr>
        <p:spPr>
          <a:xfrm>
            <a:off x="5987661" y="2690401"/>
            <a:ext cx="4489374" cy="646331"/>
          </a:xfrm>
          <a:prstGeom prst="rect">
            <a:avLst/>
          </a:prstGeom>
          <a:noFill/>
        </p:spPr>
        <p:txBody>
          <a:bodyPr wrap="square" rtlCol="0">
            <a:spAutoFit/>
          </a:bodyPr>
          <a:lstStyle/>
          <a:p>
            <a:r>
              <a:rPr lang="en-GB" dirty="0"/>
              <a:t>c£30-50k per annum (comparable to today)</a:t>
            </a:r>
          </a:p>
        </p:txBody>
      </p:sp>
      <p:sp>
        <p:nvSpPr>
          <p:cNvPr id="13" name="TextBox 12"/>
          <p:cNvSpPr txBox="1"/>
          <p:nvPr/>
        </p:nvSpPr>
        <p:spPr>
          <a:xfrm>
            <a:off x="5987661" y="3618194"/>
            <a:ext cx="3852337" cy="369332"/>
          </a:xfrm>
          <a:prstGeom prst="rect">
            <a:avLst/>
          </a:prstGeom>
          <a:noFill/>
        </p:spPr>
        <p:txBody>
          <a:bodyPr wrap="none" rtlCol="0">
            <a:spAutoFit/>
          </a:bodyPr>
          <a:lstStyle/>
          <a:p>
            <a:r>
              <a:rPr lang="en-GB" dirty="0"/>
              <a:t>c.£50-70k higher (smoothing peaks)</a:t>
            </a:r>
          </a:p>
        </p:txBody>
      </p:sp>
      <p:sp>
        <p:nvSpPr>
          <p:cNvPr id="14" name="TextBox 13"/>
          <p:cNvSpPr txBox="1"/>
          <p:nvPr/>
        </p:nvSpPr>
        <p:spPr>
          <a:xfrm>
            <a:off x="5987661" y="5083099"/>
            <a:ext cx="4489374" cy="923330"/>
          </a:xfrm>
          <a:prstGeom prst="rect">
            <a:avLst/>
          </a:prstGeom>
          <a:solidFill>
            <a:schemeClr val="bg1"/>
          </a:solidFill>
        </p:spPr>
        <p:txBody>
          <a:bodyPr wrap="square" rtlCol="0">
            <a:spAutoFit/>
          </a:bodyPr>
          <a:lstStyle/>
          <a:p>
            <a:r>
              <a:rPr lang="en-GB" dirty="0"/>
              <a:t>Less legacy technology to fix means we’ll improve the quality and productivity of service</a:t>
            </a:r>
          </a:p>
        </p:txBody>
      </p:sp>
      <p:sp>
        <p:nvSpPr>
          <p:cNvPr id="15" name="Up Arrow 14"/>
          <p:cNvSpPr/>
          <p:nvPr/>
        </p:nvSpPr>
        <p:spPr>
          <a:xfrm flipV="1">
            <a:off x="5190778" y="4397436"/>
            <a:ext cx="374573" cy="418641"/>
          </a:xfrm>
          <a:prstGeom prst="upArrow">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p>
        </p:txBody>
      </p:sp>
      <p:sp>
        <p:nvSpPr>
          <p:cNvPr id="16" name="TextBox 15"/>
          <p:cNvSpPr txBox="1"/>
          <p:nvPr/>
        </p:nvSpPr>
        <p:spPr>
          <a:xfrm>
            <a:off x="5987661" y="4200209"/>
            <a:ext cx="4445311" cy="646331"/>
          </a:xfrm>
          <a:prstGeom prst="rect">
            <a:avLst/>
          </a:prstGeom>
          <a:noFill/>
        </p:spPr>
        <p:txBody>
          <a:bodyPr wrap="square" rtlCol="0">
            <a:spAutoFit/>
          </a:bodyPr>
          <a:lstStyle/>
          <a:p>
            <a:r>
              <a:rPr lang="en-GB" dirty="0"/>
              <a:t>By investing in a support contract we’ll eliminate one off upgrade ‘shocks’</a:t>
            </a:r>
          </a:p>
        </p:txBody>
      </p:sp>
    </p:spTree>
    <p:extLst>
      <p:ext uri="{BB962C8B-B14F-4D97-AF65-F5344CB8AC3E}">
        <p14:creationId xmlns:p14="http://schemas.microsoft.com/office/powerpoint/2010/main" val="3800842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1EAB1E-8AAF-4698-B257-65318F758D5B}" type="slidenum">
              <a:rPr lang="en-GB" smtClean="0"/>
              <a:t>19</a:t>
            </a:fld>
            <a:endParaRPr lang="en-GB" dirty="0"/>
          </a:p>
        </p:txBody>
      </p:sp>
      <p:pic>
        <p:nvPicPr>
          <p:cNvPr id="5" name="Picture 4"/>
          <p:cNvPicPr>
            <a:picLocks noChangeAspect="1"/>
          </p:cNvPicPr>
          <p:nvPr/>
        </p:nvPicPr>
        <p:blipFill>
          <a:blip r:embed="rId2"/>
          <a:stretch>
            <a:fillRect/>
          </a:stretch>
        </p:blipFill>
        <p:spPr>
          <a:xfrm>
            <a:off x="336065" y="0"/>
            <a:ext cx="11855935" cy="6721475"/>
          </a:xfrm>
          <a:prstGeom prst="rect">
            <a:avLst/>
          </a:prstGeom>
        </p:spPr>
      </p:pic>
      <p:sp>
        <p:nvSpPr>
          <p:cNvPr id="6" name="TextBox 5"/>
          <p:cNvSpPr txBox="1"/>
          <p:nvPr/>
        </p:nvSpPr>
        <p:spPr>
          <a:xfrm>
            <a:off x="6259466" y="1432193"/>
            <a:ext cx="274434" cy="369332"/>
          </a:xfrm>
          <a:prstGeom prst="rect">
            <a:avLst/>
          </a:prstGeom>
          <a:noFill/>
        </p:spPr>
        <p:txBody>
          <a:bodyPr wrap="none" rtlCol="0">
            <a:spAutoFit/>
          </a:bodyPr>
          <a:lstStyle/>
          <a:p>
            <a:r>
              <a:rPr lang="en-GB" dirty="0"/>
              <a:t>*</a:t>
            </a:r>
          </a:p>
        </p:txBody>
      </p:sp>
      <p:sp>
        <p:nvSpPr>
          <p:cNvPr id="7" name="TextBox 6"/>
          <p:cNvSpPr txBox="1"/>
          <p:nvPr/>
        </p:nvSpPr>
        <p:spPr>
          <a:xfrm>
            <a:off x="6259466" y="6587821"/>
            <a:ext cx="2413289" cy="276999"/>
          </a:xfrm>
          <a:prstGeom prst="rect">
            <a:avLst/>
          </a:prstGeom>
          <a:noFill/>
        </p:spPr>
        <p:txBody>
          <a:bodyPr wrap="none" rtlCol="0">
            <a:spAutoFit/>
          </a:bodyPr>
          <a:lstStyle/>
          <a:p>
            <a:r>
              <a:rPr lang="en-GB" sz="1200" dirty="0"/>
              <a:t>* MVP = Minimum viable product</a:t>
            </a:r>
          </a:p>
        </p:txBody>
      </p:sp>
      <p:sp>
        <p:nvSpPr>
          <p:cNvPr id="8" name="Rectangle 7"/>
          <p:cNvSpPr/>
          <p:nvPr/>
        </p:nvSpPr>
        <p:spPr>
          <a:xfrm>
            <a:off x="473726" y="517793"/>
            <a:ext cx="3459296" cy="4847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400" dirty="0">
                <a:solidFill>
                  <a:schemeClr val="tx1"/>
                </a:solidFill>
              </a:rPr>
              <a:t>Approximate phasing. Not final.</a:t>
            </a:r>
          </a:p>
        </p:txBody>
      </p:sp>
    </p:spTree>
    <p:extLst>
      <p:ext uri="{BB962C8B-B14F-4D97-AF65-F5344CB8AC3E}">
        <p14:creationId xmlns:p14="http://schemas.microsoft.com/office/powerpoint/2010/main" val="2968350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t>Under every strategic pillar there’s a critical role for digital</a:t>
            </a:r>
          </a:p>
        </p:txBody>
      </p:sp>
      <p:sp>
        <p:nvSpPr>
          <p:cNvPr id="4" name="Slide Number Placeholder 3"/>
          <p:cNvSpPr>
            <a:spLocks noGrp="1"/>
          </p:cNvSpPr>
          <p:nvPr>
            <p:ph type="sldNum" sz="quarter" idx="12"/>
          </p:nvPr>
        </p:nvSpPr>
        <p:spPr/>
        <p:txBody>
          <a:bodyPr/>
          <a:lstStyle/>
          <a:p>
            <a:fld id="{151EAB1E-8AAF-4698-B257-65318F758D5B}" type="slidenum">
              <a:rPr lang="en-GB" smtClean="0"/>
              <a:pPr/>
              <a:t>2</a:t>
            </a:fld>
            <a:endParaRPr lang="en-GB" dirty="0"/>
          </a:p>
        </p:txBody>
      </p:sp>
      <p:sp>
        <p:nvSpPr>
          <p:cNvPr id="10" name="Rectangle 9"/>
          <p:cNvSpPr/>
          <p:nvPr/>
        </p:nvSpPr>
        <p:spPr>
          <a:xfrm>
            <a:off x="319489" y="2214385"/>
            <a:ext cx="11655846" cy="144321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1972022" y="1834105"/>
            <a:ext cx="1751682" cy="24624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142344" y="1834105"/>
            <a:ext cx="1751682" cy="24624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p:nvSpPr>
        <p:spPr>
          <a:xfrm>
            <a:off x="6329192" y="1834105"/>
            <a:ext cx="1751682" cy="246246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8516040" y="1834105"/>
            <a:ext cx="1751682" cy="24624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lowchart: Data 14"/>
          <p:cNvSpPr/>
          <p:nvPr/>
        </p:nvSpPr>
        <p:spPr>
          <a:xfrm>
            <a:off x="396611" y="2423705"/>
            <a:ext cx="1434942" cy="396608"/>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99CC"/>
                </a:solidFill>
              </a:rPr>
              <a:t>Digital</a:t>
            </a:r>
          </a:p>
        </p:txBody>
      </p:sp>
      <p:sp>
        <p:nvSpPr>
          <p:cNvPr id="16" name="Flowchart: Data 15"/>
          <p:cNvSpPr/>
          <p:nvPr/>
        </p:nvSpPr>
        <p:spPr>
          <a:xfrm>
            <a:off x="396611" y="2982712"/>
            <a:ext cx="1434942" cy="396608"/>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99CC"/>
                </a:solidFill>
              </a:rPr>
              <a:t>Data</a:t>
            </a:r>
          </a:p>
        </p:txBody>
      </p:sp>
      <p:sp>
        <p:nvSpPr>
          <p:cNvPr id="17" name="Flowchart: Data 16"/>
          <p:cNvSpPr/>
          <p:nvPr/>
        </p:nvSpPr>
        <p:spPr>
          <a:xfrm>
            <a:off x="10408191" y="2423705"/>
            <a:ext cx="1434942" cy="396608"/>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99CC"/>
                </a:solidFill>
              </a:rPr>
              <a:t>Diversity</a:t>
            </a:r>
          </a:p>
        </p:txBody>
      </p:sp>
      <p:sp>
        <p:nvSpPr>
          <p:cNvPr id="18" name="Flowchart: Data 17"/>
          <p:cNvSpPr/>
          <p:nvPr/>
        </p:nvSpPr>
        <p:spPr>
          <a:xfrm>
            <a:off x="10408191" y="2982712"/>
            <a:ext cx="1434942" cy="396608"/>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rgbClr val="0099CC"/>
                </a:solidFill>
              </a:rPr>
              <a:t>Delivery partners</a:t>
            </a:r>
          </a:p>
        </p:txBody>
      </p:sp>
      <p:sp>
        <p:nvSpPr>
          <p:cNvPr id="19" name="Flowchart: Data 18"/>
          <p:cNvSpPr/>
          <p:nvPr/>
        </p:nvSpPr>
        <p:spPr>
          <a:xfrm rot="20864521">
            <a:off x="1910662" y="2347051"/>
            <a:ext cx="1892033" cy="170519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Flowchart: Data 19"/>
          <p:cNvSpPr/>
          <p:nvPr/>
        </p:nvSpPr>
        <p:spPr>
          <a:xfrm rot="20864521">
            <a:off x="4072168" y="2347050"/>
            <a:ext cx="1892033" cy="170519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Flowchart: Data 20"/>
          <p:cNvSpPr/>
          <p:nvPr/>
        </p:nvSpPr>
        <p:spPr>
          <a:xfrm rot="20864521">
            <a:off x="6268306" y="2347049"/>
            <a:ext cx="1892033" cy="170519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Flowchart: Data 21"/>
          <p:cNvSpPr/>
          <p:nvPr/>
        </p:nvSpPr>
        <p:spPr>
          <a:xfrm rot="20864521">
            <a:off x="8445865" y="2347049"/>
            <a:ext cx="1892033" cy="170519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p:cNvSpPr txBox="1"/>
          <p:nvPr/>
        </p:nvSpPr>
        <p:spPr>
          <a:xfrm>
            <a:off x="2120741" y="1834105"/>
            <a:ext cx="1454244" cy="369332"/>
          </a:xfrm>
          <a:prstGeom prst="rect">
            <a:avLst/>
          </a:prstGeom>
          <a:noFill/>
        </p:spPr>
        <p:txBody>
          <a:bodyPr wrap="none" rtlCol="0">
            <a:spAutoFit/>
          </a:bodyPr>
          <a:lstStyle/>
          <a:p>
            <a:r>
              <a:rPr lang="en-GB" dirty="0">
                <a:solidFill>
                  <a:schemeClr val="bg1"/>
                </a:solidFill>
              </a:rPr>
              <a:t>Membership</a:t>
            </a:r>
          </a:p>
        </p:txBody>
      </p:sp>
      <p:sp>
        <p:nvSpPr>
          <p:cNvPr id="24" name="TextBox 23"/>
          <p:cNvSpPr txBox="1"/>
          <p:nvPr/>
        </p:nvSpPr>
        <p:spPr>
          <a:xfrm>
            <a:off x="4256286" y="1834105"/>
            <a:ext cx="1505540" cy="369332"/>
          </a:xfrm>
          <a:prstGeom prst="rect">
            <a:avLst/>
          </a:prstGeom>
          <a:noFill/>
        </p:spPr>
        <p:txBody>
          <a:bodyPr wrap="none" rtlCol="0">
            <a:spAutoFit/>
          </a:bodyPr>
          <a:lstStyle/>
          <a:p>
            <a:r>
              <a:rPr lang="en-GB" dirty="0">
                <a:solidFill>
                  <a:schemeClr val="bg1"/>
                </a:solidFill>
              </a:rPr>
              <a:t>Performance</a:t>
            </a:r>
          </a:p>
        </p:txBody>
      </p:sp>
      <p:sp>
        <p:nvSpPr>
          <p:cNvPr id="25" name="TextBox 24"/>
          <p:cNvSpPr txBox="1"/>
          <p:nvPr/>
        </p:nvSpPr>
        <p:spPr>
          <a:xfrm>
            <a:off x="6426768" y="1834105"/>
            <a:ext cx="1454244" cy="369332"/>
          </a:xfrm>
          <a:prstGeom prst="rect">
            <a:avLst/>
          </a:prstGeom>
          <a:noFill/>
        </p:spPr>
        <p:txBody>
          <a:bodyPr wrap="none" rtlCol="0">
            <a:spAutoFit/>
          </a:bodyPr>
          <a:lstStyle/>
          <a:p>
            <a:r>
              <a:rPr lang="en-GB" dirty="0">
                <a:solidFill>
                  <a:schemeClr val="bg1"/>
                </a:solidFill>
              </a:rPr>
              <a:t>Participation</a:t>
            </a:r>
          </a:p>
        </p:txBody>
      </p:sp>
      <p:sp>
        <p:nvSpPr>
          <p:cNvPr id="26" name="TextBox 25"/>
          <p:cNvSpPr txBox="1"/>
          <p:nvPr/>
        </p:nvSpPr>
        <p:spPr>
          <a:xfrm>
            <a:off x="8887063" y="1834105"/>
            <a:ext cx="1009635" cy="369332"/>
          </a:xfrm>
          <a:prstGeom prst="rect">
            <a:avLst/>
          </a:prstGeom>
          <a:noFill/>
        </p:spPr>
        <p:txBody>
          <a:bodyPr wrap="none" rtlCol="0">
            <a:spAutoFit/>
          </a:bodyPr>
          <a:lstStyle/>
          <a:p>
            <a:r>
              <a:rPr lang="en-GB" dirty="0">
                <a:solidFill>
                  <a:schemeClr val="bg1"/>
                </a:solidFill>
              </a:rPr>
              <a:t>Training</a:t>
            </a:r>
          </a:p>
        </p:txBody>
      </p:sp>
      <p:sp>
        <p:nvSpPr>
          <p:cNvPr id="27" name="TextBox 26"/>
          <p:cNvSpPr txBox="1"/>
          <p:nvPr/>
        </p:nvSpPr>
        <p:spPr>
          <a:xfrm>
            <a:off x="2120741" y="2519296"/>
            <a:ext cx="1454244" cy="1323439"/>
          </a:xfrm>
          <a:prstGeom prst="rect">
            <a:avLst/>
          </a:prstGeom>
          <a:noFill/>
        </p:spPr>
        <p:txBody>
          <a:bodyPr wrap="square" rtlCol="0">
            <a:spAutoFit/>
          </a:bodyPr>
          <a:lstStyle/>
          <a:p>
            <a:pPr algn="ctr"/>
            <a:r>
              <a:rPr lang="en-GB" sz="1600" dirty="0">
                <a:solidFill>
                  <a:schemeClr val="tx1">
                    <a:lumMod val="50000"/>
                    <a:lumOff val="50000"/>
                  </a:schemeClr>
                </a:solidFill>
              </a:rPr>
              <a:t>Tailored service … grow relevance and influence</a:t>
            </a:r>
          </a:p>
        </p:txBody>
      </p:sp>
      <p:sp>
        <p:nvSpPr>
          <p:cNvPr id="28" name="TextBox 27"/>
          <p:cNvSpPr txBox="1"/>
          <p:nvPr/>
        </p:nvSpPr>
        <p:spPr>
          <a:xfrm>
            <a:off x="4307582" y="2519296"/>
            <a:ext cx="1454244" cy="1323439"/>
          </a:xfrm>
          <a:prstGeom prst="rect">
            <a:avLst/>
          </a:prstGeom>
          <a:noFill/>
        </p:spPr>
        <p:txBody>
          <a:bodyPr wrap="square" rtlCol="0">
            <a:spAutoFit/>
          </a:bodyPr>
          <a:lstStyle/>
          <a:p>
            <a:pPr algn="ctr"/>
            <a:r>
              <a:rPr lang="en-GB" sz="1600" dirty="0">
                <a:solidFill>
                  <a:schemeClr val="tx1">
                    <a:lumMod val="50000"/>
                    <a:lumOff val="50000"/>
                  </a:schemeClr>
                </a:solidFill>
              </a:rPr>
              <a:t>… inspire future participants, volunteers and coaches</a:t>
            </a:r>
          </a:p>
        </p:txBody>
      </p:sp>
      <p:sp>
        <p:nvSpPr>
          <p:cNvPr id="29" name="TextBox 28"/>
          <p:cNvSpPr txBox="1"/>
          <p:nvPr/>
        </p:nvSpPr>
        <p:spPr>
          <a:xfrm>
            <a:off x="6487200" y="2649290"/>
            <a:ext cx="1454244" cy="1077218"/>
          </a:xfrm>
          <a:prstGeom prst="rect">
            <a:avLst/>
          </a:prstGeom>
          <a:noFill/>
        </p:spPr>
        <p:txBody>
          <a:bodyPr wrap="square" rtlCol="0">
            <a:spAutoFit/>
          </a:bodyPr>
          <a:lstStyle/>
          <a:p>
            <a:pPr algn="ctr"/>
            <a:r>
              <a:rPr lang="en-GB" sz="1600" dirty="0">
                <a:solidFill>
                  <a:schemeClr val="tx1">
                    <a:lumMod val="50000"/>
                    <a:lumOff val="50000"/>
                  </a:schemeClr>
                </a:solidFill>
              </a:rPr>
              <a:t>… increase the number and diversity of participants</a:t>
            </a:r>
          </a:p>
        </p:txBody>
      </p:sp>
      <p:sp>
        <p:nvSpPr>
          <p:cNvPr id="30" name="TextBox 29"/>
          <p:cNvSpPr txBox="1"/>
          <p:nvPr/>
        </p:nvSpPr>
        <p:spPr>
          <a:xfrm>
            <a:off x="8664758" y="2649290"/>
            <a:ext cx="1454244" cy="584775"/>
          </a:xfrm>
          <a:prstGeom prst="rect">
            <a:avLst/>
          </a:prstGeom>
          <a:noFill/>
        </p:spPr>
        <p:txBody>
          <a:bodyPr wrap="square" rtlCol="0">
            <a:spAutoFit/>
          </a:bodyPr>
          <a:lstStyle/>
          <a:p>
            <a:pPr algn="ctr"/>
            <a:r>
              <a:rPr lang="en-GB" sz="1600" dirty="0">
                <a:solidFill>
                  <a:schemeClr val="tx1">
                    <a:lumMod val="50000"/>
                    <a:lumOff val="50000"/>
                  </a:schemeClr>
                </a:solidFill>
              </a:rPr>
              <a:t>… needs and preferences </a:t>
            </a:r>
          </a:p>
        </p:txBody>
      </p:sp>
      <p:sp>
        <p:nvSpPr>
          <p:cNvPr id="31" name="TextBox 30"/>
          <p:cNvSpPr txBox="1"/>
          <p:nvPr/>
        </p:nvSpPr>
        <p:spPr>
          <a:xfrm>
            <a:off x="4142345" y="4839209"/>
            <a:ext cx="1751682" cy="584775"/>
          </a:xfrm>
          <a:prstGeom prst="rect">
            <a:avLst/>
          </a:prstGeom>
          <a:noFill/>
        </p:spPr>
        <p:txBody>
          <a:bodyPr wrap="square" rtlCol="0">
            <a:spAutoFit/>
          </a:bodyPr>
          <a:lstStyle/>
          <a:p>
            <a:pPr marL="176213" indent="-176213">
              <a:buFont typeface="Arial" panose="020B0604020202020204" pitchFamily="34" charset="0"/>
              <a:buChar char="•"/>
            </a:pPr>
            <a:r>
              <a:rPr lang="en-GB" sz="1600" dirty="0"/>
              <a:t>Valued racing services</a:t>
            </a:r>
          </a:p>
        </p:txBody>
      </p:sp>
      <p:sp>
        <p:nvSpPr>
          <p:cNvPr id="32" name="TextBox 31"/>
          <p:cNvSpPr txBox="1"/>
          <p:nvPr/>
        </p:nvSpPr>
        <p:spPr>
          <a:xfrm>
            <a:off x="1972022" y="4839209"/>
            <a:ext cx="1751682" cy="584775"/>
          </a:xfrm>
          <a:prstGeom prst="rect">
            <a:avLst/>
          </a:prstGeom>
          <a:noFill/>
        </p:spPr>
        <p:txBody>
          <a:bodyPr wrap="square" rtlCol="0">
            <a:spAutoFit/>
          </a:bodyPr>
          <a:lstStyle/>
          <a:p>
            <a:pPr marL="176213" indent="-176213">
              <a:buFont typeface="Arial" panose="020B0604020202020204" pitchFamily="34" charset="0"/>
              <a:buChar char="•"/>
            </a:pPr>
            <a:r>
              <a:rPr lang="en-GB" sz="1600" dirty="0"/>
              <a:t>Improved digital offer</a:t>
            </a:r>
          </a:p>
        </p:txBody>
      </p:sp>
      <p:sp>
        <p:nvSpPr>
          <p:cNvPr id="33" name="TextBox 32"/>
          <p:cNvSpPr txBox="1"/>
          <p:nvPr/>
        </p:nvSpPr>
        <p:spPr>
          <a:xfrm>
            <a:off x="6338481" y="4839209"/>
            <a:ext cx="1751682" cy="830997"/>
          </a:xfrm>
          <a:prstGeom prst="rect">
            <a:avLst/>
          </a:prstGeom>
          <a:noFill/>
        </p:spPr>
        <p:txBody>
          <a:bodyPr wrap="square" rtlCol="0">
            <a:spAutoFit/>
          </a:bodyPr>
          <a:lstStyle/>
          <a:p>
            <a:pPr marL="176213" indent="-176213">
              <a:buFont typeface="Arial" panose="020B0604020202020204" pitchFamily="34" charset="0"/>
              <a:buChar char="•"/>
            </a:pPr>
            <a:r>
              <a:rPr lang="en-GB" sz="1600" dirty="0"/>
              <a:t>Promote and market boating to all</a:t>
            </a:r>
          </a:p>
        </p:txBody>
      </p:sp>
      <p:sp>
        <p:nvSpPr>
          <p:cNvPr id="34" name="TextBox 33"/>
          <p:cNvSpPr txBox="1"/>
          <p:nvPr/>
        </p:nvSpPr>
        <p:spPr>
          <a:xfrm>
            <a:off x="8516038" y="4839209"/>
            <a:ext cx="2188901" cy="830997"/>
          </a:xfrm>
          <a:prstGeom prst="rect">
            <a:avLst/>
          </a:prstGeom>
          <a:noFill/>
        </p:spPr>
        <p:txBody>
          <a:bodyPr wrap="square" rtlCol="0">
            <a:spAutoFit/>
          </a:bodyPr>
          <a:lstStyle/>
          <a:p>
            <a:pPr marL="176213" indent="-176213">
              <a:buFont typeface="Arial" panose="020B0604020202020204" pitchFamily="34" charset="0"/>
              <a:buChar char="•"/>
            </a:pPr>
            <a:r>
              <a:rPr lang="en-GB" sz="1600" dirty="0"/>
              <a:t>Best supported delivery network</a:t>
            </a:r>
          </a:p>
          <a:p>
            <a:pPr marL="176213" indent="-176213">
              <a:buFont typeface="Arial" panose="020B0604020202020204" pitchFamily="34" charset="0"/>
              <a:buChar char="•"/>
            </a:pPr>
            <a:r>
              <a:rPr lang="en-GB" sz="1600" dirty="0"/>
              <a:t>Digital learning</a:t>
            </a:r>
          </a:p>
        </p:txBody>
      </p:sp>
      <p:sp>
        <p:nvSpPr>
          <p:cNvPr id="35" name="Down Arrow 34"/>
          <p:cNvSpPr/>
          <p:nvPr/>
        </p:nvSpPr>
        <p:spPr>
          <a:xfrm>
            <a:off x="2511846" y="4393216"/>
            <a:ext cx="451692" cy="286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Down Arrow 35"/>
          <p:cNvSpPr/>
          <p:nvPr/>
        </p:nvSpPr>
        <p:spPr>
          <a:xfrm>
            <a:off x="4783210" y="4393216"/>
            <a:ext cx="451692" cy="286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Down Arrow 36"/>
          <p:cNvSpPr/>
          <p:nvPr/>
        </p:nvSpPr>
        <p:spPr>
          <a:xfrm>
            <a:off x="6979187" y="4393216"/>
            <a:ext cx="451692" cy="286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Down Arrow 37"/>
          <p:cNvSpPr/>
          <p:nvPr/>
        </p:nvSpPr>
        <p:spPr>
          <a:xfrm>
            <a:off x="9072392" y="4393216"/>
            <a:ext cx="451692" cy="28643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8207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2" name="Group 31"/>
          <p:cNvGrpSpPr/>
          <p:nvPr/>
        </p:nvGrpSpPr>
        <p:grpSpPr>
          <a:xfrm>
            <a:off x="146625" y="1355840"/>
            <a:ext cx="11917694" cy="4153419"/>
            <a:chOff x="146625" y="1355840"/>
            <a:chExt cx="11917694" cy="4153419"/>
          </a:xfrm>
        </p:grpSpPr>
        <p:sp>
          <p:nvSpPr>
            <p:cNvPr id="30" name="Block Arc 29"/>
            <p:cNvSpPr/>
            <p:nvPr/>
          </p:nvSpPr>
          <p:spPr>
            <a:xfrm rot="16200000" flipH="1">
              <a:off x="146625" y="3353349"/>
              <a:ext cx="2155910" cy="2155910"/>
            </a:xfrm>
            <a:prstGeom prst="blockArc">
              <a:avLst>
                <a:gd name="adj1" fmla="val 10800000"/>
                <a:gd name="adj2" fmla="val 49121"/>
                <a:gd name="adj3" fmla="val 82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Block Arc 25"/>
            <p:cNvSpPr/>
            <p:nvPr/>
          </p:nvSpPr>
          <p:spPr>
            <a:xfrm rot="5400000">
              <a:off x="9908409" y="1355840"/>
              <a:ext cx="2155910" cy="2155910"/>
            </a:xfrm>
            <a:prstGeom prst="blockArc">
              <a:avLst>
                <a:gd name="adj1" fmla="val 10800000"/>
                <a:gd name="adj2" fmla="val 49121"/>
                <a:gd name="adj3" fmla="val 823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9" name="Left Arrow 28"/>
            <p:cNvSpPr/>
            <p:nvPr/>
          </p:nvSpPr>
          <p:spPr>
            <a:xfrm>
              <a:off x="1098012" y="3274477"/>
              <a:ext cx="9918856" cy="31177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Isosceles Triangle 30"/>
            <p:cNvSpPr/>
            <p:nvPr/>
          </p:nvSpPr>
          <p:spPr>
            <a:xfrm rot="16200000">
              <a:off x="10709422" y="3291135"/>
              <a:ext cx="297456" cy="2564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Slide Number Placeholder 3"/>
          <p:cNvSpPr>
            <a:spLocks noGrp="1"/>
          </p:cNvSpPr>
          <p:nvPr>
            <p:ph type="sldNum" sz="quarter" idx="12"/>
          </p:nvPr>
        </p:nvSpPr>
        <p:spPr/>
        <p:txBody>
          <a:bodyPr/>
          <a:lstStyle/>
          <a:p>
            <a:fld id="{151EAB1E-8AAF-4698-B257-65318F758D5B}" type="slidenum">
              <a:rPr lang="en-GB" smtClean="0"/>
              <a:t>20</a:t>
            </a:fld>
            <a:endParaRPr lang="en-GB" dirty="0"/>
          </a:p>
        </p:txBody>
      </p:sp>
      <p:pic>
        <p:nvPicPr>
          <p:cNvPr id="5" name="Picture 4"/>
          <p:cNvPicPr>
            <a:picLocks noChangeAspect="1"/>
          </p:cNvPicPr>
          <p:nvPr/>
        </p:nvPicPr>
        <p:blipFill>
          <a:blip r:embed="rId2"/>
          <a:stretch>
            <a:fillRect/>
          </a:stretch>
        </p:blipFill>
        <p:spPr>
          <a:xfrm>
            <a:off x="284350" y="765875"/>
            <a:ext cx="2324952" cy="2137855"/>
          </a:xfrm>
          <a:prstGeom prst="rect">
            <a:avLst/>
          </a:prstGeom>
        </p:spPr>
      </p:pic>
      <p:pic>
        <p:nvPicPr>
          <p:cNvPr id="6" name="Picture 5"/>
          <p:cNvPicPr>
            <a:picLocks noChangeAspect="1"/>
          </p:cNvPicPr>
          <p:nvPr/>
        </p:nvPicPr>
        <p:blipFill>
          <a:blip r:embed="rId3"/>
          <a:stretch>
            <a:fillRect/>
          </a:stretch>
        </p:blipFill>
        <p:spPr>
          <a:xfrm>
            <a:off x="2801932" y="702494"/>
            <a:ext cx="2519981" cy="2264616"/>
          </a:xfrm>
          <a:prstGeom prst="rect">
            <a:avLst/>
          </a:prstGeom>
        </p:spPr>
      </p:pic>
      <p:pic>
        <p:nvPicPr>
          <p:cNvPr id="8" name="Picture 7"/>
          <p:cNvPicPr>
            <a:picLocks noChangeAspect="1"/>
          </p:cNvPicPr>
          <p:nvPr/>
        </p:nvPicPr>
        <p:blipFill>
          <a:blip r:embed="rId4"/>
          <a:stretch>
            <a:fillRect/>
          </a:stretch>
        </p:blipFill>
        <p:spPr>
          <a:xfrm>
            <a:off x="5575355" y="529823"/>
            <a:ext cx="2859865" cy="2421708"/>
          </a:xfrm>
          <a:prstGeom prst="rect">
            <a:avLst/>
          </a:prstGeom>
        </p:spPr>
      </p:pic>
      <p:pic>
        <p:nvPicPr>
          <p:cNvPr id="9" name="Picture 8"/>
          <p:cNvPicPr>
            <a:picLocks noChangeAspect="1"/>
          </p:cNvPicPr>
          <p:nvPr/>
        </p:nvPicPr>
        <p:blipFill>
          <a:blip r:embed="rId5"/>
          <a:stretch>
            <a:fillRect/>
          </a:stretch>
        </p:blipFill>
        <p:spPr>
          <a:xfrm>
            <a:off x="8725447" y="347391"/>
            <a:ext cx="2983309" cy="2619719"/>
          </a:xfrm>
          <a:prstGeom prst="rect">
            <a:avLst/>
          </a:prstGeom>
        </p:spPr>
      </p:pic>
      <p:pic>
        <p:nvPicPr>
          <p:cNvPr id="10" name="Picture 9"/>
          <p:cNvPicPr>
            <a:picLocks noChangeAspect="1"/>
          </p:cNvPicPr>
          <p:nvPr/>
        </p:nvPicPr>
        <p:blipFill>
          <a:blip r:embed="rId6"/>
          <a:stretch>
            <a:fillRect/>
          </a:stretch>
        </p:blipFill>
        <p:spPr>
          <a:xfrm>
            <a:off x="759519" y="3892000"/>
            <a:ext cx="2540142" cy="2326460"/>
          </a:xfrm>
          <a:prstGeom prst="rect">
            <a:avLst/>
          </a:prstGeom>
        </p:spPr>
      </p:pic>
      <p:pic>
        <p:nvPicPr>
          <p:cNvPr id="11" name="Picture 10"/>
          <p:cNvPicPr>
            <a:picLocks noChangeAspect="1"/>
          </p:cNvPicPr>
          <p:nvPr/>
        </p:nvPicPr>
        <p:blipFill>
          <a:blip r:embed="rId7"/>
          <a:stretch>
            <a:fillRect/>
          </a:stretch>
        </p:blipFill>
        <p:spPr>
          <a:xfrm>
            <a:off x="3675979" y="3892000"/>
            <a:ext cx="2511695" cy="2253290"/>
          </a:xfrm>
          <a:prstGeom prst="rect">
            <a:avLst/>
          </a:prstGeom>
        </p:spPr>
      </p:pic>
      <p:pic>
        <p:nvPicPr>
          <p:cNvPr id="13" name="Picture 12"/>
          <p:cNvPicPr>
            <a:picLocks noChangeAspect="1"/>
          </p:cNvPicPr>
          <p:nvPr/>
        </p:nvPicPr>
        <p:blipFill>
          <a:blip r:embed="rId8"/>
          <a:stretch>
            <a:fillRect/>
          </a:stretch>
        </p:blipFill>
        <p:spPr>
          <a:xfrm>
            <a:off x="6564035" y="3877861"/>
            <a:ext cx="2458775" cy="2331596"/>
          </a:xfrm>
          <a:prstGeom prst="rect">
            <a:avLst/>
          </a:prstGeom>
        </p:spPr>
      </p:pic>
      <p:sp>
        <p:nvSpPr>
          <p:cNvPr id="2" name="TextBox 1"/>
          <p:cNvSpPr txBox="1"/>
          <p:nvPr/>
        </p:nvSpPr>
        <p:spPr>
          <a:xfrm>
            <a:off x="4836405" y="3536407"/>
            <a:ext cx="697627" cy="369332"/>
          </a:xfrm>
          <a:prstGeom prst="rect">
            <a:avLst/>
          </a:prstGeom>
          <a:noFill/>
        </p:spPr>
        <p:txBody>
          <a:bodyPr wrap="none" rtlCol="0">
            <a:spAutoFit/>
          </a:bodyPr>
          <a:lstStyle/>
          <a:p>
            <a:r>
              <a:rPr lang="en-GB" b="1" dirty="0">
                <a:solidFill>
                  <a:schemeClr val="accent1"/>
                </a:solidFill>
              </a:rPr>
              <a:t>2018</a:t>
            </a:r>
          </a:p>
        </p:txBody>
      </p:sp>
      <p:sp>
        <p:nvSpPr>
          <p:cNvPr id="14" name="TextBox 13"/>
          <p:cNvSpPr txBox="1"/>
          <p:nvPr/>
        </p:nvSpPr>
        <p:spPr>
          <a:xfrm>
            <a:off x="7284764" y="3536407"/>
            <a:ext cx="847220" cy="369332"/>
          </a:xfrm>
          <a:prstGeom prst="rect">
            <a:avLst/>
          </a:prstGeom>
          <a:noFill/>
        </p:spPr>
        <p:txBody>
          <a:bodyPr wrap="none" rtlCol="0">
            <a:spAutoFit/>
          </a:bodyPr>
          <a:lstStyle/>
          <a:p>
            <a:r>
              <a:rPr lang="en-GB" b="1" dirty="0">
                <a:solidFill>
                  <a:schemeClr val="accent1"/>
                </a:solidFill>
              </a:rPr>
              <a:t>Today</a:t>
            </a:r>
          </a:p>
        </p:txBody>
      </p:sp>
      <p:sp>
        <p:nvSpPr>
          <p:cNvPr id="15" name="TextBox 14"/>
          <p:cNvSpPr txBox="1"/>
          <p:nvPr/>
        </p:nvSpPr>
        <p:spPr>
          <a:xfrm>
            <a:off x="1762700" y="3536407"/>
            <a:ext cx="697627" cy="369332"/>
          </a:xfrm>
          <a:prstGeom prst="rect">
            <a:avLst/>
          </a:prstGeom>
          <a:noFill/>
        </p:spPr>
        <p:txBody>
          <a:bodyPr wrap="none" rtlCol="0">
            <a:spAutoFit/>
          </a:bodyPr>
          <a:lstStyle/>
          <a:p>
            <a:r>
              <a:rPr lang="en-GB" b="1" dirty="0">
                <a:solidFill>
                  <a:schemeClr val="accent1"/>
                </a:solidFill>
              </a:rPr>
              <a:t>2016</a:t>
            </a:r>
          </a:p>
        </p:txBody>
      </p:sp>
      <p:sp>
        <p:nvSpPr>
          <p:cNvPr id="16" name="TextBox 15"/>
          <p:cNvSpPr txBox="1"/>
          <p:nvPr/>
        </p:nvSpPr>
        <p:spPr>
          <a:xfrm>
            <a:off x="1098012" y="179889"/>
            <a:ext cx="697627" cy="369332"/>
          </a:xfrm>
          <a:prstGeom prst="rect">
            <a:avLst/>
          </a:prstGeom>
          <a:noFill/>
        </p:spPr>
        <p:txBody>
          <a:bodyPr wrap="none" rtlCol="0">
            <a:spAutoFit/>
          </a:bodyPr>
          <a:lstStyle/>
          <a:p>
            <a:r>
              <a:rPr lang="en-GB" b="1" dirty="0">
                <a:solidFill>
                  <a:schemeClr val="accent1"/>
                </a:solidFill>
              </a:rPr>
              <a:t>2005</a:t>
            </a:r>
          </a:p>
        </p:txBody>
      </p:sp>
      <p:sp>
        <p:nvSpPr>
          <p:cNvPr id="17" name="TextBox 16"/>
          <p:cNvSpPr txBox="1"/>
          <p:nvPr/>
        </p:nvSpPr>
        <p:spPr>
          <a:xfrm>
            <a:off x="3580556" y="179889"/>
            <a:ext cx="697627" cy="369332"/>
          </a:xfrm>
          <a:prstGeom prst="rect">
            <a:avLst/>
          </a:prstGeom>
          <a:noFill/>
        </p:spPr>
        <p:txBody>
          <a:bodyPr wrap="none" rtlCol="0">
            <a:spAutoFit/>
          </a:bodyPr>
          <a:lstStyle/>
          <a:p>
            <a:r>
              <a:rPr lang="en-GB" b="1" dirty="0">
                <a:solidFill>
                  <a:schemeClr val="accent1"/>
                </a:solidFill>
              </a:rPr>
              <a:t>2008</a:t>
            </a:r>
          </a:p>
        </p:txBody>
      </p:sp>
      <p:sp>
        <p:nvSpPr>
          <p:cNvPr id="18" name="TextBox 17"/>
          <p:cNvSpPr txBox="1"/>
          <p:nvPr/>
        </p:nvSpPr>
        <p:spPr>
          <a:xfrm>
            <a:off x="6645831" y="179889"/>
            <a:ext cx="680507" cy="369332"/>
          </a:xfrm>
          <a:prstGeom prst="rect">
            <a:avLst/>
          </a:prstGeom>
          <a:noFill/>
        </p:spPr>
        <p:txBody>
          <a:bodyPr wrap="none" rtlCol="0">
            <a:spAutoFit/>
          </a:bodyPr>
          <a:lstStyle/>
          <a:p>
            <a:r>
              <a:rPr lang="en-GB" b="1" dirty="0">
                <a:solidFill>
                  <a:schemeClr val="accent1"/>
                </a:solidFill>
              </a:rPr>
              <a:t>2011</a:t>
            </a:r>
          </a:p>
        </p:txBody>
      </p:sp>
      <p:sp>
        <p:nvSpPr>
          <p:cNvPr id="19" name="TextBox 18"/>
          <p:cNvSpPr txBox="1"/>
          <p:nvPr/>
        </p:nvSpPr>
        <p:spPr>
          <a:xfrm>
            <a:off x="9732392" y="179889"/>
            <a:ext cx="697627" cy="369332"/>
          </a:xfrm>
          <a:prstGeom prst="rect">
            <a:avLst/>
          </a:prstGeom>
          <a:noFill/>
        </p:spPr>
        <p:txBody>
          <a:bodyPr wrap="none" rtlCol="0">
            <a:spAutoFit/>
          </a:bodyPr>
          <a:lstStyle/>
          <a:p>
            <a:r>
              <a:rPr lang="en-GB" b="1" dirty="0">
                <a:solidFill>
                  <a:schemeClr val="accent1"/>
                </a:solidFill>
              </a:rPr>
              <a:t>2014</a:t>
            </a:r>
          </a:p>
        </p:txBody>
      </p:sp>
      <p:sp>
        <p:nvSpPr>
          <p:cNvPr id="3" name="Right Arrow 2"/>
          <p:cNvSpPr/>
          <p:nvPr/>
        </p:nvSpPr>
        <p:spPr>
          <a:xfrm>
            <a:off x="2460327" y="1553391"/>
            <a:ext cx="341605" cy="2864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ight Arrow 19"/>
          <p:cNvSpPr/>
          <p:nvPr/>
        </p:nvSpPr>
        <p:spPr>
          <a:xfrm>
            <a:off x="5277832" y="1553391"/>
            <a:ext cx="341605" cy="2864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ight Arrow 20"/>
          <p:cNvSpPr/>
          <p:nvPr/>
        </p:nvSpPr>
        <p:spPr>
          <a:xfrm>
            <a:off x="8383842" y="1553391"/>
            <a:ext cx="341605" cy="2864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ight Arrow 26"/>
          <p:cNvSpPr/>
          <p:nvPr/>
        </p:nvSpPr>
        <p:spPr>
          <a:xfrm>
            <a:off x="3306088" y="4900446"/>
            <a:ext cx="341605" cy="286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ight Arrow 27"/>
          <p:cNvSpPr/>
          <p:nvPr/>
        </p:nvSpPr>
        <p:spPr>
          <a:xfrm>
            <a:off x="6210560" y="4900446"/>
            <a:ext cx="341605" cy="286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p:cNvSpPr/>
          <p:nvPr/>
        </p:nvSpPr>
        <p:spPr>
          <a:xfrm>
            <a:off x="9353320" y="3892000"/>
            <a:ext cx="2355436" cy="24001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ight Arrow 33"/>
          <p:cNvSpPr/>
          <p:nvPr/>
        </p:nvSpPr>
        <p:spPr>
          <a:xfrm>
            <a:off x="9011715" y="4900446"/>
            <a:ext cx="341605" cy="286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p:cNvSpPr txBox="1"/>
          <p:nvPr/>
        </p:nvSpPr>
        <p:spPr>
          <a:xfrm>
            <a:off x="10139144" y="3536407"/>
            <a:ext cx="825867" cy="369332"/>
          </a:xfrm>
          <a:prstGeom prst="rect">
            <a:avLst/>
          </a:prstGeom>
          <a:noFill/>
        </p:spPr>
        <p:txBody>
          <a:bodyPr wrap="none" rtlCol="0">
            <a:spAutoFit/>
          </a:bodyPr>
          <a:lstStyle/>
          <a:p>
            <a:r>
              <a:rPr lang="en-GB" b="1" dirty="0">
                <a:solidFill>
                  <a:schemeClr val="accent1"/>
                </a:solidFill>
              </a:rPr>
              <a:t>Next?</a:t>
            </a:r>
          </a:p>
        </p:txBody>
      </p:sp>
    </p:spTree>
    <p:extLst>
      <p:ext uri="{BB962C8B-B14F-4D97-AF65-F5344CB8AC3E}">
        <p14:creationId xmlns:p14="http://schemas.microsoft.com/office/powerpoint/2010/main" val="3947253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Vision for digital</a:t>
            </a:r>
          </a:p>
        </p:txBody>
      </p:sp>
      <p:sp>
        <p:nvSpPr>
          <p:cNvPr id="3" name="Slide Number Placeholder 2"/>
          <p:cNvSpPr>
            <a:spLocks noGrp="1"/>
          </p:cNvSpPr>
          <p:nvPr>
            <p:ph type="sldNum" sz="quarter" idx="12"/>
          </p:nvPr>
        </p:nvSpPr>
        <p:spPr/>
        <p:txBody>
          <a:bodyPr/>
          <a:lstStyle/>
          <a:p>
            <a:fld id="{151EAB1E-8AAF-4698-B257-65318F758D5B}" type="slidenum">
              <a:rPr lang="en-GB" smtClean="0"/>
              <a:t>3</a:t>
            </a:fld>
            <a:endParaRPr lang="en-GB" dirty="0"/>
          </a:p>
        </p:txBody>
      </p:sp>
      <p:sp>
        <p:nvSpPr>
          <p:cNvPr id="17" name="Rectangle 16"/>
          <p:cNvSpPr/>
          <p:nvPr/>
        </p:nvSpPr>
        <p:spPr>
          <a:xfrm>
            <a:off x="319489" y="2214385"/>
            <a:ext cx="11655846" cy="2831340"/>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lowchart: Data 17"/>
          <p:cNvSpPr/>
          <p:nvPr/>
        </p:nvSpPr>
        <p:spPr>
          <a:xfrm>
            <a:off x="479318" y="2324552"/>
            <a:ext cx="11308730" cy="2599987"/>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rgbClr val="0099CC"/>
              </a:solidFill>
            </a:endParaRPr>
          </a:p>
        </p:txBody>
      </p:sp>
      <p:sp>
        <p:nvSpPr>
          <p:cNvPr id="4" name="TextBox 3"/>
          <p:cNvSpPr txBox="1"/>
          <p:nvPr/>
        </p:nvSpPr>
        <p:spPr>
          <a:xfrm>
            <a:off x="2391497" y="2839715"/>
            <a:ext cx="7511830" cy="1569660"/>
          </a:xfrm>
          <a:prstGeom prst="rect">
            <a:avLst/>
          </a:prstGeom>
          <a:noFill/>
        </p:spPr>
        <p:txBody>
          <a:bodyPr wrap="square" rtlCol="0">
            <a:spAutoFit/>
          </a:bodyPr>
          <a:lstStyle/>
          <a:p>
            <a:pPr algn="ctr"/>
            <a:r>
              <a:rPr lang="en-GB" sz="2400" dirty="0"/>
              <a:t>The RYA’s digital capabilities will give members and other stakeholders </a:t>
            </a:r>
            <a:r>
              <a:rPr lang="en-GB" sz="2400" b="1" dirty="0">
                <a:solidFill>
                  <a:srgbClr val="0099CC"/>
                </a:solidFill>
              </a:rPr>
              <a:t>more reasons to stay engaged </a:t>
            </a:r>
            <a:r>
              <a:rPr lang="en-GB" sz="2400" dirty="0"/>
              <a:t>with the RYA and support the RYA as brand as </a:t>
            </a:r>
            <a:r>
              <a:rPr lang="en-GB" sz="2400" b="1" dirty="0">
                <a:solidFill>
                  <a:srgbClr val="0099CC"/>
                </a:solidFill>
              </a:rPr>
              <a:t>credible, authoritative and easy to work with</a:t>
            </a:r>
            <a:r>
              <a:rPr lang="en-GB" sz="2400" dirty="0">
                <a:solidFill>
                  <a:srgbClr val="0099CC"/>
                </a:solidFill>
              </a:rPr>
              <a:t>.</a:t>
            </a:r>
          </a:p>
        </p:txBody>
      </p:sp>
    </p:spTree>
    <p:extLst>
      <p:ext uri="{BB962C8B-B14F-4D97-AF65-F5344CB8AC3E}">
        <p14:creationId xmlns:p14="http://schemas.microsoft.com/office/powerpoint/2010/main" val="160588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normAutofit/>
          </a:bodyPr>
          <a:lstStyle/>
          <a:p>
            <a:r>
              <a:rPr lang="en-GB" sz="2800" dirty="0"/>
              <a:t>The ambition for digital</a:t>
            </a:r>
          </a:p>
        </p:txBody>
      </p:sp>
      <p:sp>
        <p:nvSpPr>
          <p:cNvPr id="3" name="Slide Number Placeholder 2"/>
          <p:cNvSpPr>
            <a:spLocks noGrp="1"/>
          </p:cNvSpPr>
          <p:nvPr>
            <p:ph type="sldNum" sz="quarter" idx="12"/>
          </p:nvPr>
        </p:nvSpPr>
        <p:spPr/>
        <p:txBody>
          <a:bodyPr/>
          <a:lstStyle/>
          <a:p>
            <a:fld id="{151EAB1E-8AAF-4698-B257-65318F758D5B}" type="slidenum">
              <a:rPr lang="en-GB" smtClean="0"/>
              <a:pPr/>
              <a:t>4</a:t>
            </a:fld>
            <a:endParaRPr lang="en-GB" dirty="0"/>
          </a:p>
        </p:txBody>
      </p:sp>
      <p:grpSp>
        <p:nvGrpSpPr>
          <p:cNvPr id="17" name="Group 16"/>
          <p:cNvGrpSpPr/>
          <p:nvPr/>
        </p:nvGrpSpPr>
        <p:grpSpPr>
          <a:xfrm>
            <a:off x="4091433" y="2053405"/>
            <a:ext cx="3817649" cy="3662460"/>
            <a:chOff x="3518557" y="1497593"/>
            <a:chExt cx="3817649" cy="3662460"/>
          </a:xfrm>
        </p:grpSpPr>
        <p:sp>
          <p:nvSpPr>
            <p:cNvPr id="18" name="Freeform 17"/>
            <p:cNvSpPr/>
            <p:nvPr/>
          </p:nvSpPr>
          <p:spPr>
            <a:xfrm>
              <a:off x="3875492" y="1699338"/>
              <a:ext cx="3258969" cy="3258969"/>
            </a:xfrm>
            <a:custGeom>
              <a:avLst/>
              <a:gdLst>
                <a:gd name="connsiteX0" fmla="*/ 1629484 w 3258969"/>
                <a:gd name="connsiteY0" fmla="*/ 0 h 3258969"/>
                <a:gd name="connsiteX1" fmla="*/ 3258969 w 3258969"/>
                <a:gd name="connsiteY1" fmla="*/ 1629485 h 3258969"/>
                <a:gd name="connsiteX2" fmla="*/ 1629484 w 3258969"/>
                <a:gd name="connsiteY2" fmla="*/ 3258970 h 3258969"/>
                <a:gd name="connsiteX3" fmla="*/ 1629485 w 3258969"/>
                <a:gd name="connsiteY3" fmla="*/ 1629485 h 3258969"/>
                <a:gd name="connsiteX4" fmla="*/ 1629484 w 3258969"/>
                <a:gd name="connsiteY4" fmla="*/ 0 h 3258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969" h="3258969">
                  <a:moveTo>
                    <a:pt x="1629484" y="0"/>
                  </a:moveTo>
                  <a:cubicBezTo>
                    <a:pt x="2529424" y="0"/>
                    <a:pt x="3258969" y="729545"/>
                    <a:pt x="3258969" y="1629485"/>
                  </a:cubicBezTo>
                  <a:cubicBezTo>
                    <a:pt x="3258969" y="2529425"/>
                    <a:pt x="2529424" y="3258970"/>
                    <a:pt x="1629484" y="3258970"/>
                  </a:cubicBezTo>
                  <a:cubicBezTo>
                    <a:pt x="1629484" y="2715808"/>
                    <a:pt x="1629485" y="2172647"/>
                    <a:pt x="1629485" y="1629485"/>
                  </a:cubicBezTo>
                  <a:cubicBezTo>
                    <a:pt x="1629485" y="1086323"/>
                    <a:pt x="1629484" y="543162"/>
                    <a:pt x="1629484" y="0"/>
                  </a:cubicBezTo>
                  <a:close/>
                </a:path>
              </a:pathLst>
            </a:custGeom>
            <a:solidFill>
              <a:schemeClr val="accent1"/>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799844" tIns="872590" rIns="333308" bIns="872589" numCol="1" spcCol="1270" anchor="ctr" anchorCtr="0">
              <a:noAutofit/>
            </a:bodyPr>
            <a:lstStyle/>
            <a:p>
              <a:pPr lvl="0" algn="ctr" defTabSz="666750">
                <a:lnSpc>
                  <a:spcPct val="90000"/>
                </a:lnSpc>
                <a:spcBef>
                  <a:spcPct val="0"/>
                </a:spcBef>
                <a:spcAft>
                  <a:spcPct val="35000"/>
                </a:spcAft>
              </a:pPr>
              <a:r>
                <a:rPr lang="en-GB" sz="1500" b="1" kern="1200" dirty="0"/>
                <a:t>Better for RYA</a:t>
              </a:r>
            </a:p>
          </p:txBody>
        </p:sp>
        <p:sp>
          <p:nvSpPr>
            <p:cNvPr id="19" name="Freeform 18"/>
            <p:cNvSpPr/>
            <p:nvPr/>
          </p:nvSpPr>
          <p:spPr>
            <a:xfrm>
              <a:off x="3720303" y="1699338"/>
              <a:ext cx="3258969" cy="3258969"/>
            </a:xfrm>
            <a:custGeom>
              <a:avLst/>
              <a:gdLst>
                <a:gd name="connsiteX0" fmla="*/ 1629485 w 3258969"/>
                <a:gd name="connsiteY0" fmla="*/ 3258969 h 3258969"/>
                <a:gd name="connsiteX1" fmla="*/ 0 w 3258969"/>
                <a:gd name="connsiteY1" fmla="*/ 1629484 h 3258969"/>
                <a:gd name="connsiteX2" fmla="*/ 1629485 w 3258969"/>
                <a:gd name="connsiteY2" fmla="*/ -1 h 3258969"/>
                <a:gd name="connsiteX3" fmla="*/ 1629485 w 3258969"/>
                <a:gd name="connsiteY3" fmla="*/ 1629485 h 3258969"/>
                <a:gd name="connsiteX4" fmla="*/ 1629485 w 3258969"/>
                <a:gd name="connsiteY4" fmla="*/ 3258969 h 3258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969" h="3258969">
                  <a:moveTo>
                    <a:pt x="1629485" y="3258969"/>
                  </a:moveTo>
                  <a:cubicBezTo>
                    <a:pt x="729545" y="3258969"/>
                    <a:pt x="0" y="2529424"/>
                    <a:pt x="0" y="1629484"/>
                  </a:cubicBezTo>
                  <a:cubicBezTo>
                    <a:pt x="0" y="729544"/>
                    <a:pt x="729545" y="-1"/>
                    <a:pt x="1629485" y="-1"/>
                  </a:cubicBezTo>
                  <a:lnTo>
                    <a:pt x="1629485" y="1629485"/>
                  </a:lnTo>
                  <a:lnTo>
                    <a:pt x="1629485" y="3258969"/>
                  </a:lnTo>
                  <a:close/>
                </a:path>
              </a:pathLst>
            </a:custGeom>
            <a:solidFill>
              <a:schemeClr val="accent2"/>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80000" tIns="872590" rIns="1799844" bIns="872589" numCol="1" spcCol="1270" anchor="ctr" anchorCtr="0">
              <a:noAutofit/>
            </a:bodyPr>
            <a:lstStyle/>
            <a:p>
              <a:pPr lvl="0" algn="ctr" defTabSz="666750">
                <a:lnSpc>
                  <a:spcPct val="90000"/>
                </a:lnSpc>
                <a:spcBef>
                  <a:spcPct val="0"/>
                </a:spcBef>
                <a:spcAft>
                  <a:spcPct val="35000"/>
                </a:spcAft>
              </a:pPr>
              <a:r>
                <a:rPr lang="en-GB" sz="1500" b="1" kern="1200" dirty="0"/>
                <a:t>Better for stakeholders</a:t>
              </a:r>
            </a:p>
          </p:txBody>
        </p:sp>
        <p:sp>
          <p:nvSpPr>
            <p:cNvPr id="20" name="Shape 19"/>
            <p:cNvSpPr/>
            <p:nvPr/>
          </p:nvSpPr>
          <p:spPr>
            <a:xfrm>
              <a:off x="3673746" y="1497593"/>
              <a:ext cx="3662460" cy="3662460"/>
            </a:xfrm>
            <a:prstGeom prst="leftCircularArrow">
              <a:avLst>
                <a:gd name="adj1" fmla="val 5085"/>
                <a:gd name="adj2" fmla="val 327528"/>
                <a:gd name="adj3" fmla="val 16527528"/>
                <a:gd name="adj4" fmla="val 5400000"/>
                <a:gd name="adj5" fmla="val 5932"/>
              </a:avLst>
            </a:prstGeom>
            <a:solidFill>
              <a:srgbClr val="0099CC"/>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1" name="Shape 20"/>
            <p:cNvSpPr/>
            <p:nvPr/>
          </p:nvSpPr>
          <p:spPr>
            <a:xfrm>
              <a:off x="3518557" y="1497593"/>
              <a:ext cx="3662460" cy="3662460"/>
            </a:xfrm>
            <a:prstGeom prst="leftCircularArrow">
              <a:avLst>
                <a:gd name="adj1" fmla="val 5085"/>
                <a:gd name="adj2" fmla="val 327528"/>
                <a:gd name="adj3" fmla="val 5727528"/>
                <a:gd name="adj4" fmla="val 16200000"/>
                <a:gd name="adj5" fmla="val 5932"/>
              </a:avLst>
            </a:prstGeom>
            <a:solidFill>
              <a:srgbClr val="0099CC"/>
            </a:solidFill>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grpSp>
      <p:sp>
        <p:nvSpPr>
          <p:cNvPr id="10" name="TextBox 9"/>
          <p:cNvSpPr txBox="1"/>
          <p:nvPr/>
        </p:nvSpPr>
        <p:spPr>
          <a:xfrm>
            <a:off x="8469528" y="1491740"/>
            <a:ext cx="3164929" cy="1357423"/>
          </a:xfrm>
          <a:prstGeom prst="rect">
            <a:avLst/>
          </a:prstGeom>
          <a:noFill/>
        </p:spPr>
        <p:txBody>
          <a:bodyPr wrap="square" rtlCol="0">
            <a:spAutoFit/>
          </a:bodyPr>
          <a:lstStyle/>
          <a:p>
            <a:r>
              <a:rPr lang="en-GB" b="1" dirty="0"/>
              <a:t>Enables decision making</a:t>
            </a:r>
          </a:p>
          <a:p>
            <a:pPr>
              <a:lnSpc>
                <a:spcPct val="107000"/>
              </a:lnSpc>
            </a:pPr>
            <a:r>
              <a:rPr lang="en-GB" sz="1200" dirty="0">
                <a:latin typeface="Arial" panose="020B0604020202020204" pitchFamily="34" charset="0"/>
                <a:ea typeface="Calibri" panose="020F0502020204030204" pitchFamily="34" charset="0"/>
                <a:cs typeface="Times New Roman" panose="02020603050405020304" pitchFamily="18" charset="0"/>
              </a:rPr>
              <a:t>The data we collect helps shape our products, services and programmes. It provides evidence of the impact of the RYA’s work.</a:t>
            </a:r>
          </a:p>
          <a:p>
            <a:pPr>
              <a:lnSpc>
                <a:spcPct val="107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8469528" y="4508905"/>
            <a:ext cx="3374464" cy="1159805"/>
          </a:xfrm>
          <a:prstGeom prst="rect">
            <a:avLst/>
          </a:prstGeom>
          <a:noFill/>
        </p:spPr>
        <p:txBody>
          <a:bodyPr wrap="square" rtlCol="0">
            <a:spAutoFit/>
          </a:bodyPr>
          <a:lstStyle/>
          <a:p>
            <a:r>
              <a:rPr lang="en-GB" b="1" dirty="0"/>
              <a:t>Supports productivity</a:t>
            </a:r>
          </a:p>
          <a:p>
            <a:pPr>
              <a:lnSpc>
                <a:spcPct val="107000"/>
              </a:lnSpc>
            </a:pPr>
            <a:r>
              <a:rPr lang="en-GB" sz="1200" dirty="0">
                <a:latin typeface="Arial" panose="020B0604020202020204" pitchFamily="34" charset="0"/>
                <a:ea typeface="Calibri" panose="020F0502020204030204" pitchFamily="34" charset="0"/>
                <a:cs typeface="Times New Roman" panose="02020603050405020304" pitchFamily="18" charset="0"/>
              </a:rPr>
              <a:t>Digital enables us to continuously improve back office productivity, reducing cost and enhancing quality of service.</a:t>
            </a:r>
          </a:p>
          <a:p>
            <a:pPr>
              <a:lnSpc>
                <a:spcPct val="107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12" name="TextBox 11"/>
          <p:cNvSpPr txBox="1"/>
          <p:nvPr/>
        </p:nvSpPr>
        <p:spPr>
          <a:xfrm>
            <a:off x="8469528" y="2875284"/>
            <a:ext cx="3164929" cy="1357423"/>
          </a:xfrm>
          <a:prstGeom prst="rect">
            <a:avLst/>
          </a:prstGeom>
          <a:noFill/>
        </p:spPr>
        <p:txBody>
          <a:bodyPr wrap="square" rtlCol="0">
            <a:spAutoFit/>
          </a:bodyPr>
          <a:lstStyle/>
          <a:p>
            <a:r>
              <a:rPr lang="en-GB" b="1" dirty="0"/>
              <a:t>Easy to use and maintain</a:t>
            </a:r>
          </a:p>
          <a:p>
            <a:pPr lvl="0">
              <a:lnSpc>
                <a:spcPct val="107000"/>
              </a:lnSpc>
            </a:pPr>
            <a:r>
              <a:rPr lang="en-GB" sz="1200" dirty="0">
                <a:latin typeface="Arial" panose="020B0604020202020204" pitchFamily="34" charset="0"/>
                <a:ea typeface="Calibri" panose="020F0502020204030204" pitchFamily="34" charset="0"/>
                <a:cs typeface="Times New Roman" panose="02020603050405020304" pitchFamily="18" charset="0"/>
              </a:rPr>
              <a:t>We learn and optimise at every touch point. The technology architecture is cost efficient, supports the RYA in data governance and is straightforward to maintain.</a:t>
            </a:r>
          </a:p>
          <a:p>
            <a:pPr>
              <a:lnSpc>
                <a:spcPct val="107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841414" y="1491740"/>
            <a:ext cx="3001724" cy="1292662"/>
          </a:xfrm>
          <a:prstGeom prst="rect">
            <a:avLst/>
          </a:prstGeom>
          <a:noFill/>
        </p:spPr>
        <p:txBody>
          <a:bodyPr wrap="square" rtlCol="0">
            <a:spAutoFit/>
          </a:bodyPr>
          <a:lstStyle/>
          <a:p>
            <a:r>
              <a:rPr lang="en-GB" b="1" dirty="0"/>
              <a:t>Personalised experiences</a:t>
            </a:r>
          </a:p>
          <a:p>
            <a:pPr lvl="0"/>
            <a:r>
              <a:rPr lang="en-GB" sz="1200" dirty="0">
                <a:latin typeface="Arial" panose="020B0604020202020204" pitchFamily="34" charset="0"/>
                <a:ea typeface="Calibri" panose="020F0502020204030204" pitchFamily="34" charset="0"/>
                <a:cs typeface="Times New Roman" panose="02020603050405020304" pitchFamily="18" charset="0"/>
              </a:rPr>
              <a:t>Stakeholders and their relationships with the RYA acknowledged at every touch point and throughout the relationship lifecycle.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endParaRPr lang="en-GB" sz="1200" dirty="0"/>
          </a:p>
        </p:txBody>
      </p:sp>
      <p:sp>
        <p:nvSpPr>
          <p:cNvPr id="14" name="TextBox 13"/>
          <p:cNvSpPr txBox="1"/>
          <p:nvPr/>
        </p:nvSpPr>
        <p:spPr>
          <a:xfrm>
            <a:off x="841414" y="2875284"/>
            <a:ext cx="2796988" cy="1384995"/>
          </a:xfrm>
          <a:prstGeom prst="rect">
            <a:avLst/>
          </a:prstGeom>
          <a:noFill/>
        </p:spPr>
        <p:txBody>
          <a:bodyPr wrap="square" rtlCol="0">
            <a:spAutoFit/>
          </a:bodyPr>
          <a:lstStyle/>
          <a:p>
            <a:r>
              <a:rPr lang="en-GB" b="1" dirty="0"/>
              <a:t>Omnichannel</a:t>
            </a:r>
          </a:p>
          <a:p>
            <a:r>
              <a:rPr lang="en-GB" sz="1200" dirty="0">
                <a:latin typeface="Arial" panose="020B0604020202020204" pitchFamily="34" charset="0"/>
                <a:ea typeface="Calibri" panose="020F0502020204030204" pitchFamily="34" charset="0"/>
                <a:cs typeface="Times New Roman" panose="02020603050405020304" pitchFamily="18" charset="0"/>
              </a:rPr>
              <a:t>Engagement flows seamlessly between online channels and from online to offline.  And across all devices (mobile, tablet, desktop).</a:t>
            </a:r>
          </a:p>
          <a:p>
            <a:endParaRPr lang="en-GB" dirty="0"/>
          </a:p>
        </p:txBody>
      </p:sp>
      <p:sp>
        <p:nvSpPr>
          <p:cNvPr id="15" name="TextBox 14"/>
          <p:cNvSpPr txBox="1"/>
          <p:nvPr/>
        </p:nvSpPr>
        <p:spPr>
          <a:xfrm>
            <a:off x="841414" y="4483245"/>
            <a:ext cx="2796989" cy="1477328"/>
          </a:xfrm>
          <a:prstGeom prst="rect">
            <a:avLst/>
          </a:prstGeom>
          <a:noFill/>
        </p:spPr>
        <p:txBody>
          <a:bodyPr wrap="square" rtlCol="0">
            <a:spAutoFit/>
          </a:bodyPr>
          <a:lstStyle/>
          <a:p>
            <a:r>
              <a:rPr lang="en-GB" b="1" dirty="0"/>
              <a:t>Modern &amp; frictionless</a:t>
            </a:r>
          </a:p>
          <a:p>
            <a:r>
              <a:rPr lang="en-GB" sz="1200" dirty="0">
                <a:latin typeface="Arial" panose="020B0604020202020204" pitchFamily="34" charset="0"/>
                <a:ea typeface="Calibri" panose="020F0502020204030204" pitchFamily="34" charset="0"/>
                <a:cs typeface="Times New Roman" panose="02020603050405020304" pitchFamily="18" charset="0"/>
              </a:rPr>
              <a:t>Meeting expectations for modern, professional, accessible and easy to use.</a:t>
            </a:r>
          </a:p>
          <a:p>
            <a:r>
              <a:rPr lang="en-GB" sz="1200" dirty="0">
                <a:latin typeface="Arial" panose="020B0604020202020204" pitchFamily="34" charset="0"/>
                <a:ea typeface="Calibri" panose="020F0502020204030204" pitchFamily="34" charset="0"/>
                <a:cs typeface="Times New Roman" panose="02020603050405020304" pitchFamily="18" charset="0"/>
              </a:rPr>
              <a:t>Stakeholders can achieve more of their RYA missions online.</a:t>
            </a:r>
          </a:p>
          <a:p>
            <a:endParaRPr lang="en-GB" sz="1200" dirty="0">
              <a:latin typeface="Arial" panose="020B0604020202020204" pitchFamily="34" charset="0"/>
              <a:ea typeface="Calibri" panose="020F0502020204030204" pitchFamily="34" charset="0"/>
              <a:cs typeface="Times New Roman" panose="02020603050405020304" pitchFamily="18" charset="0"/>
            </a:endParaRPr>
          </a:p>
        </p:txBody>
      </p:sp>
      <p:sp>
        <p:nvSpPr>
          <p:cNvPr id="24" name="Right Arrow 23"/>
          <p:cNvSpPr/>
          <p:nvPr/>
        </p:nvSpPr>
        <p:spPr>
          <a:xfrm rot="20394180" flipH="1">
            <a:off x="7473880" y="2053404"/>
            <a:ext cx="451312" cy="36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ight Arrow 24"/>
          <p:cNvSpPr/>
          <p:nvPr/>
        </p:nvSpPr>
        <p:spPr>
          <a:xfrm flipH="1">
            <a:off x="7900493" y="3469271"/>
            <a:ext cx="451312" cy="36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ight Arrow 25"/>
          <p:cNvSpPr/>
          <p:nvPr/>
        </p:nvSpPr>
        <p:spPr>
          <a:xfrm rot="1443115" flipH="1">
            <a:off x="7480052" y="5064036"/>
            <a:ext cx="451312" cy="367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ight Arrow 26"/>
          <p:cNvSpPr/>
          <p:nvPr/>
        </p:nvSpPr>
        <p:spPr>
          <a:xfrm rot="1205820">
            <a:off x="3978117" y="2159235"/>
            <a:ext cx="451312" cy="36706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ight Arrow 27"/>
          <p:cNvSpPr/>
          <p:nvPr/>
        </p:nvSpPr>
        <p:spPr>
          <a:xfrm>
            <a:off x="3552321" y="3469271"/>
            <a:ext cx="451312" cy="36706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ight Arrow 28"/>
          <p:cNvSpPr/>
          <p:nvPr/>
        </p:nvSpPr>
        <p:spPr>
          <a:xfrm rot="20156885">
            <a:off x="3984289" y="5064036"/>
            <a:ext cx="451312" cy="36706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079812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Our digital ecosystem covers a wide range of channels</a:t>
            </a:r>
          </a:p>
        </p:txBody>
      </p:sp>
      <p:sp>
        <p:nvSpPr>
          <p:cNvPr id="3" name="Slide Number Placeholder 2"/>
          <p:cNvSpPr>
            <a:spLocks noGrp="1"/>
          </p:cNvSpPr>
          <p:nvPr>
            <p:ph type="sldNum" sz="quarter" idx="12"/>
          </p:nvPr>
        </p:nvSpPr>
        <p:spPr/>
        <p:txBody>
          <a:bodyPr/>
          <a:lstStyle/>
          <a:p>
            <a:fld id="{151EAB1E-8AAF-4698-B257-65318F758D5B}" type="slidenum">
              <a:rPr lang="en-GB" smtClean="0"/>
              <a:t>5</a:t>
            </a:fld>
            <a:endParaRPr lang="en-GB" dirty="0"/>
          </a:p>
        </p:txBody>
      </p:sp>
      <p:sp>
        <p:nvSpPr>
          <p:cNvPr id="4" name="AutoShape 2" descr="Cover art"/>
          <p:cNvSpPr>
            <a:spLocks noChangeAspect="1" noChangeArrowheads="1"/>
          </p:cNvSpPr>
          <p:nvPr/>
        </p:nvSpPr>
        <p:spPr bwMode="auto">
          <a:xfrm>
            <a:off x="8691334" y="259137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5" name="Group 4"/>
          <p:cNvGrpSpPr/>
          <p:nvPr/>
        </p:nvGrpSpPr>
        <p:grpSpPr>
          <a:xfrm>
            <a:off x="5665559" y="1317189"/>
            <a:ext cx="5412661" cy="5412661"/>
            <a:chOff x="838200" y="1360024"/>
            <a:chExt cx="5412661" cy="5412661"/>
          </a:xfrm>
        </p:grpSpPr>
        <p:grpSp>
          <p:nvGrpSpPr>
            <p:cNvPr id="6" name="Group 5"/>
            <p:cNvGrpSpPr/>
            <p:nvPr/>
          </p:nvGrpSpPr>
          <p:grpSpPr>
            <a:xfrm>
              <a:off x="838200" y="1360024"/>
              <a:ext cx="5412661" cy="5412661"/>
              <a:chOff x="8257232" y="992378"/>
              <a:chExt cx="5412661" cy="5412661"/>
            </a:xfrm>
          </p:grpSpPr>
          <p:sp>
            <p:nvSpPr>
              <p:cNvPr id="20" name="Freeform 19"/>
              <p:cNvSpPr/>
              <p:nvPr/>
            </p:nvSpPr>
            <p:spPr>
              <a:xfrm>
                <a:off x="10348406" y="3083553"/>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1130" tIns="201130" rIns="201130" bIns="201130" numCol="1" spcCol="1270" anchor="ctr" anchorCtr="0">
                <a:noAutofit/>
              </a:bodyPr>
              <a:lstStyle/>
              <a:p>
                <a:pPr lvl="0" algn="ctr" defTabSz="1466850">
                  <a:lnSpc>
                    <a:spcPct val="90000"/>
                  </a:lnSpc>
                  <a:spcBef>
                    <a:spcPct val="0"/>
                  </a:spcBef>
                  <a:spcAft>
                    <a:spcPct val="35000"/>
                  </a:spcAft>
                </a:pPr>
                <a:r>
                  <a:rPr lang="en-GB" sz="3300" kern="1200" dirty="0"/>
                  <a:t>RYA</a:t>
                </a:r>
              </a:p>
            </p:txBody>
          </p:sp>
          <p:sp>
            <p:nvSpPr>
              <p:cNvPr id="21" name="Freeform 20"/>
              <p:cNvSpPr/>
              <p:nvPr/>
            </p:nvSpPr>
            <p:spPr>
              <a:xfrm rot="16200000">
                <a:off x="10533131" y="2639499"/>
                <a:ext cx="860862" cy="27246"/>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10" tIns="-7898" rIns="421608" bIns="-7899"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22" name="Freeform 21"/>
              <p:cNvSpPr/>
              <p:nvPr/>
            </p:nvSpPr>
            <p:spPr>
              <a:xfrm>
                <a:off x="10348406" y="992378"/>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5" tIns="186525" rIns="186525" bIns="186525" numCol="1" spcCol="1270" anchor="b" anchorCtr="0">
                <a:noAutofit/>
              </a:bodyPr>
              <a:lstStyle/>
              <a:p>
                <a:pPr lvl="0" algn="ctr" defTabSz="444500">
                  <a:lnSpc>
                    <a:spcPct val="90000"/>
                  </a:lnSpc>
                  <a:spcBef>
                    <a:spcPct val="0"/>
                  </a:spcBef>
                  <a:spcAft>
                    <a:spcPct val="35000"/>
                  </a:spcAft>
                </a:pPr>
                <a:r>
                  <a:rPr lang="en-GB" sz="1000" kern="1200" dirty="0"/>
                  <a:t>facebook</a:t>
                </a:r>
              </a:p>
            </p:txBody>
          </p:sp>
          <p:sp>
            <p:nvSpPr>
              <p:cNvPr id="23" name="Freeform 22"/>
              <p:cNvSpPr/>
              <p:nvPr/>
            </p:nvSpPr>
            <p:spPr>
              <a:xfrm rot="18900000">
                <a:off x="11272473" y="2945744"/>
                <a:ext cx="860862" cy="27246"/>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09" tIns="-7898" rIns="421609" bIns="-7900"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24" name="Freeform 23"/>
              <p:cNvSpPr/>
              <p:nvPr/>
            </p:nvSpPr>
            <p:spPr>
              <a:xfrm>
                <a:off x="11827090" y="1604869"/>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5" tIns="186525" rIns="186525" bIns="186525" numCol="1" spcCol="1270" anchor="b" anchorCtr="0">
                <a:noAutofit/>
              </a:bodyPr>
              <a:lstStyle/>
              <a:p>
                <a:pPr lvl="0" algn="ctr" defTabSz="444500">
                  <a:lnSpc>
                    <a:spcPct val="90000"/>
                  </a:lnSpc>
                  <a:spcBef>
                    <a:spcPct val="0"/>
                  </a:spcBef>
                  <a:spcAft>
                    <a:spcPct val="35000"/>
                  </a:spcAft>
                </a:pPr>
                <a:r>
                  <a:rPr lang="en-GB" sz="1000" kern="1200" dirty="0"/>
                  <a:t>YouTube</a:t>
                </a:r>
              </a:p>
            </p:txBody>
          </p:sp>
          <p:sp>
            <p:nvSpPr>
              <p:cNvPr id="25" name="Freeform 24"/>
              <p:cNvSpPr/>
              <p:nvPr/>
            </p:nvSpPr>
            <p:spPr>
              <a:xfrm>
                <a:off x="11578719" y="3685086"/>
                <a:ext cx="860862" cy="27246"/>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09" tIns="-7899" rIns="421610" bIns="-7898"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26" name="Freeform 25"/>
              <p:cNvSpPr/>
              <p:nvPr/>
            </p:nvSpPr>
            <p:spPr>
              <a:xfrm>
                <a:off x="12439581" y="3083553"/>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5" tIns="186525" rIns="186525" bIns="186525" numCol="1" spcCol="1270" anchor="b" anchorCtr="0">
                <a:noAutofit/>
              </a:bodyPr>
              <a:lstStyle/>
              <a:p>
                <a:pPr lvl="0" algn="ctr" defTabSz="444500">
                  <a:lnSpc>
                    <a:spcPct val="90000"/>
                  </a:lnSpc>
                  <a:spcBef>
                    <a:spcPct val="0"/>
                  </a:spcBef>
                  <a:spcAft>
                    <a:spcPct val="35000"/>
                  </a:spcAft>
                </a:pPr>
                <a:r>
                  <a:rPr lang="en-GB" sz="1000" kern="1200" dirty="0"/>
                  <a:t>Instagram</a:t>
                </a:r>
              </a:p>
            </p:txBody>
          </p:sp>
          <p:sp>
            <p:nvSpPr>
              <p:cNvPr id="27" name="Freeform 26"/>
              <p:cNvSpPr/>
              <p:nvPr/>
            </p:nvSpPr>
            <p:spPr>
              <a:xfrm rot="2700000">
                <a:off x="11272473" y="4424428"/>
                <a:ext cx="860862" cy="27246"/>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09" tIns="-7900" rIns="421609" bIns="-7898"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28" name="Freeform 27"/>
              <p:cNvSpPr/>
              <p:nvPr/>
            </p:nvSpPr>
            <p:spPr>
              <a:xfrm>
                <a:off x="11827090" y="4562237"/>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5" tIns="186525" rIns="186525" bIns="186525" numCol="1" spcCol="1270" anchor="b" anchorCtr="0">
                <a:noAutofit/>
              </a:bodyPr>
              <a:lstStyle/>
              <a:p>
                <a:pPr lvl="0" algn="ctr" defTabSz="444500">
                  <a:lnSpc>
                    <a:spcPct val="90000"/>
                  </a:lnSpc>
                  <a:spcBef>
                    <a:spcPct val="0"/>
                  </a:spcBef>
                  <a:spcAft>
                    <a:spcPct val="35000"/>
                  </a:spcAft>
                </a:pPr>
                <a:r>
                  <a:rPr lang="en-GB" sz="1000" kern="1200" dirty="0"/>
                  <a:t>Twitter</a:t>
                </a:r>
              </a:p>
            </p:txBody>
          </p:sp>
          <p:sp>
            <p:nvSpPr>
              <p:cNvPr id="29" name="Freeform 28"/>
              <p:cNvSpPr/>
              <p:nvPr/>
            </p:nvSpPr>
            <p:spPr>
              <a:xfrm rot="5400000">
                <a:off x="10533131" y="4730673"/>
                <a:ext cx="860862" cy="27246"/>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0" y="13623"/>
                    </a:moveTo>
                    <a:lnTo>
                      <a:pt x="860862"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10" tIns="-7900" rIns="421609" bIns="-7898"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0" name="Freeform 29"/>
              <p:cNvSpPr/>
              <p:nvPr/>
            </p:nvSpPr>
            <p:spPr>
              <a:xfrm>
                <a:off x="10348406" y="5174727"/>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5" tIns="186525" rIns="186525" bIns="186525" numCol="1" spcCol="1270" anchor="b" anchorCtr="0">
                <a:noAutofit/>
              </a:bodyPr>
              <a:lstStyle/>
              <a:p>
                <a:pPr lvl="0" algn="ctr" defTabSz="444500">
                  <a:lnSpc>
                    <a:spcPct val="90000"/>
                  </a:lnSpc>
                  <a:spcBef>
                    <a:spcPct val="0"/>
                  </a:spcBef>
                  <a:spcAft>
                    <a:spcPct val="35000"/>
                  </a:spcAft>
                </a:pPr>
                <a:r>
                  <a:rPr lang="en-GB" sz="1000" kern="1200" dirty="0"/>
                  <a:t>LinkedIn</a:t>
                </a:r>
              </a:p>
            </p:txBody>
          </p:sp>
          <p:sp>
            <p:nvSpPr>
              <p:cNvPr id="31" name="Freeform 30"/>
              <p:cNvSpPr/>
              <p:nvPr/>
            </p:nvSpPr>
            <p:spPr>
              <a:xfrm rot="18900000">
                <a:off x="9793790" y="4424427"/>
                <a:ext cx="860863" cy="27247"/>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860862" y="13623"/>
                    </a:moveTo>
                    <a:lnTo>
                      <a:pt x="0"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08" tIns="-7899" rIns="421611" bIns="-7898"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2" name="Freeform 31"/>
              <p:cNvSpPr/>
              <p:nvPr/>
            </p:nvSpPr>
            <p:spPr>
              <a:xfrm>
                <a:off x="8869722" y="4562237"/>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5" tIns="186525" rIns="186525" bIns="186525" numCol="1" spcCol="1270" anchor="b" anchorCtr="0">
                <a:noAutofit/>
              </a:bodyPr>
              <a:lstStyle/>
              <a:p>
                <a:pPr lvl="0" algn="ctr" defTabSz="444500">
                  <a:lnSpc>
                    <a:spcPct val="90000"/>
                  </a:lnSpc>
                  <a:spcBef>
                    <a:spcPct val="0"/>
                  </a:spcBef>
                  <a:spcAft>
                    <a:spcPct val="35000"/>
                  </a:spcAft>
                </a:pPr>
                <a:r>
                  <a:rPr lang="en-GB" sz="1000" kern="1200" dirty="0"/>
                  <a:t>Website</a:t>
                </a:r>
              </a:p>
            </p:txBody>
          </p:sp>
          <p:sp>
            <p:nvSpPr>
              <p:cNvPr id="33" name="Freeform 32"/>
              <p:cNvSpPr/>
              <p:nvPr/>
            </p:nvSpPr>
            <p:spPr>
              <a:xfrm rot="21600000">
                <a:off x="9487544" y="3685085"/>
                <a:ext cx="860863" cy="27247"/>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860862" y="13623"/>
                    </a:moveTo>
                    <a:lnTo>
                      <a:pt x="0"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10" tIns="-7898" rIns="421610" bIns="-7898"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4" name="Freeform 33"/>
              <p:cNvSpPr/>
              <p:nvPr/>
            </p:nvSpPr>
            <p:spPr>
              <a:xfrm>
                <a:off x="8257232" y="3083553"/>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525" tIns="186525" rIns="186525" bIns="186525" numCol="1" spcCol="1270" anchor="b" anchorCtr="0">
                <a:noAutofit/>
              </a:bodyPr>
              <a:lstStyle/>
              <a:p>
                <a:pPr lvl="0" algn="ctr" defTabSz="444500">
                  <a:lnSpc>
                    <a:spcPct val="90000"/>
                  </a:lnSpc>
                  <a:spcBef>
                    <a:spcPct val="0"/>
                  </a:spcBef>
                  <a:spcAft>
                    <a:spcPct val="35000"/>
                  </a:spcAft>
                </a:pPr>
                <a:r>
                  <a:rPr lang="en-GB" sz="1000" kern="1200" dirty="0"/>
                  <a:t>Email</a:t>
                </a:r>
              </a:p>
            </p:txBody>
          </p:sp>
          <p:sp>
            <p:nvSpPr>
              <p:cNvPr id="35" name="Freeform 34"/>
              <p:cNvSpPr/>
              <p:nvPr/>
            </p:nvSpPr>
            <p:spPr>
              <a:xfrm rot="24300000">
                <a:off x="9793790" y="2945744"/>
                <a:ext cx="860863" cy="27246"/>
              </a:xfrm>
              <a:custGeom>
                <a:avLst/>
                <a:gdLst>
                  <a:gd name="connsiteX0" fmla="*/ 0 w 860862"/>
                  <a:gd name="connsiteY0" fmla="*/ 13623 h 27246"/>
                  <a:gd name="connsiteX1" fmla="*/ 860862 w 860862"/>
                  <a:gd name="connsiteY1" fmla="*/ 13623 h 27246"/>
                </a:gdLst>
                <a:ahLst/>
                <a:cxnLst>
                  <a:cxn ang="0">
                    <a:pos x="connsiteX0" y="connsiteY0"/>
                  </a:cxn>
                  <a:cxn ang="0">
                    <a:pos x="connsiteX1" y="connsiteY1"/>
                  </a:cxn>
                </a:cxnLst>
                <a:rect l="l" t="t" r="r" b="b"/>
                <a:pathLst>
                  <a:path w="860862" h="27246">
                    <a:moveTo>
                      <a:pt x="860862" y="13623"/>
                    </a:moveTo>
                    <a:lnTo>
                      <a:pt x="0" y="1362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421609" tIns="-7898" rIns="421610" bIns="-7900"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6" name="Freeform 35"/>
              <p:cNvSpPr/>
              <p:nvPr/>
            </p:nvSpPr>
            <p:spPr>
              <a:xfrm>
                <a:off x="8869722" y="1604869"/>
                <a:ext cx="1230312" cy="1230312"/>
              </a:xfrm>
              <a:custGeom>
                <a:avLst/>
                <a:gdLst>
                  <a:gd name="connsiteX0" fmla="*/ 0 w 1230312"/>
                  <a:gd name="connsiteY0" fmla="*/ 615156 h 1230312"/>
                  <a:gd name="connsiteX1" fmla="*/ 615156 w 1230312"/>
                  <a:gd name="connsiteY1" fmla="*/ 0 h 1230312"/>
                  <a:gd name="connsiteX2" fmla="*/ 1230312 w 1230312"/>
                  <a:gd name="connsiteY2" fmla="*/ 615156 h 1230312"/>
                  <a:gd name="connsiteX3" fmla="*/ 615156 w 1230312"/>
                  <a:gd name="connsiteY3" fmla="*/ 1230312 h 1230312"/>
                  <a:gd name="connsiteX4" fmla="*/ 0 w 1230312"/>
                  <a:gd name="connsiteY4" fmla="*/ 615156 h 123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312" h="1230312">
                    <a:moveTo>
                      <a:pt x="0" y="615156"/>
                    </a:moveTo>
                    <a:cubicBezTo>
                      <a:pt x="0" y="275415"/>
                      <a:pt x="275415" y="0"/>
                      <a:pt x="615156" y="0"/>
                    </a:cubicBezTo>
                    <a:cubicBezTo>
                      <a:pt x="954897" y="0"/>
                      <a:pt x="1230312" y="275415"/>
                      <a:pt x="1230312" y="615156"/>
                    </a:cubicBezTo>
                    <a:cubicBezTo>
                      <a:pt x="1230312" y="954897"/>
                      <a:pt x="954897" y="1230312"/>
                      <a:pt x="615156" y="1230312"/>
                    </a:cubicBezTo>
                    <a:cubicBezTo>
                      <a:pt x="275415" y="1230312"/>
                      <a:pt x="0" y="954897"/>
                      <a:pt x="0" y="615156"/>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7160" tIns="187160" rIns="187160" bIns="187160" numCol="1" spcCol="1270" anchor="b" anchorCtr="0">
                <a:noAutofit/>
              </a:bodyPr>
              <a:lstStyle/>
              <a:p>
                <a:pPr lvl="0" algn="ctr" defTabSz="466725">
                  <a:lnSpc>
                    <a:spcPct val="90000"/>
                  </a:lnSpc>
                  <a:spcBef>
                    <a:spcPct val="0"/>
                  </a:spcBef>
                  <a:spcAft>
                    <a:spcPct val="35000"/>
                  </a:spcAft>
                </a:pPr>
                <a:r>
                  <a:rPr lang="en-GB" sz="1050" kern="1200" dirty="0"/>
                  <a:t>Mobile Apps</a:t>
                </a:r>
              </a:p>
            </p:txBody>
          </p:sp>
        </p:gr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4633" r="20886">
                          <a14:foregroundMark x1="17894" y1="44516" x2="17894" y2="44516"/>
                        </a14:backgroundRemoval>
                      </a14:imgEffect>
                    </a14:imgLayer>
                  </a14:imgProps>
                </a:ext>
              </a:extLst>
            </a:blip>
            <a:srcRect l="13851" r="78332"/>
            <a:stretch/>
          </p:blipFill>
          <p:spPr>
            <a:xfrm>
              <a:off x="3110824" y="1456277"/>
              <a:ext cx="870333" cy="941586"/>
            </a:xfrm>
            <a:prstGeom prst="rect">
              <a:avLst/>
            </a:prstGeom>
          </p:spPr>
        </p:pic>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4700257" y="5119691"/>
              <a:ext cx="679374" cy="679374"/>
            </a:xfrm>
            <a:prstGeom prst="rect">
              <a:avLst/>
            </a:prstGeom>
          </p:spPr>
        </p:pic>
        <p:pic>
          <p:nvPicPr>
            <p:cNvPr id="9" name="Picture 8"/>
            <p:cNvPicPr>
              <a:picLocks noChangeAspect="1"/>
            </p:cNvPicPr>
            <p:nvPr/>
          </p:nvPicPr>
          <p:blipFill rotWithShape="1">
            <a:blip r:embed="rId7">
              <a:extLst>
                <a:ext uri="{BEBA8EAE-BF5A-486C-A8C5-ECC9F3942E4B}">
                  <a14:imgProps xmlns:a14="http://schemas.microsoft.com/office/drawing/2010/main">
                    <a14:imgLayer r:embed="rId4">
                      <a14:imgEffect>
                        <a14:backgroundRemoval t="10000" b="90000" l="27544" r="34193">
                          <a14:foregroundMark x1="30387" y1="44516" x2="30387" y2="44516"/>
                          <a14:foregroundMark x1="32024" y1="36129" x2="32024" y2="36129"/>
                        </a14:backgroundRemoval>
                      </a14:imgEffect>
                    </a14:imgLayer>
                  </a14:imgProps>
                </a:ext>
              </a:extLst>
            </a:blip>
            <a:srcRect l="26713" r="64976"/>
            <a:stretch/>
          </p:blipFill>
          <p:spPr>
            <a:xfrm>
              <a:off x="5172996" y="3544307"/>
              <a:ext cx="925417" cy="941586"/>
            </a:xfrm>
            <a:prstGeom prst="rect">
              <a:avLst/>
            </a:prstGeom>
          </p:spPr>
        </p:pic>
        <p:pic>
          <p:nvPicPr>
            <p:cNvPr id="10" name="Picture 9"/>
            <p:cNvPicPr>
              <a:picLocks noChangeAspect="1"/>
            </p:cNvPicPr>
            <p:nvPr/>
          </p:nvPicPr>
          <p:blipFill rotWithShape="1">
            <a:blip r:embed="rId8">
              <a:extLst>
                <a:ext uri="{BEBA8EAE-BF5A-486C-A8C5-ECC9F3942E4B}">
                  <a14:imgProps xmlns:a14="http://schemas.microsoft.com/office/drawing/2010/main">
                    <a14:imgLayer r:embed="rId4">
                      <a14:imgEffect>
                        <a14:backgroundRemoval t="10000" b="90000" l="66685" r="73017">
                          <a14:foregroundMark x1="68085" y1="58710" x2="68085" y2="58710"/>
                          <a14:foregroundMark x1="68194" y1="32903" x2="68194" y2="32903"/>
                          <a14:foregroundMark x1="71413" y1="51613" x2="71413" y2="51613"/>
                          <a14:foregroundMark x1="69940" y1="44516" x2="69940" y2="44516"/>
                          <a14:backgroundMark x1="70267" y1="24516" x2="70267" y2="24516"/>
                        </a14:backgroundRemoval>
                      </a14:imgEffect>
                    </a14:imgLayer>
                  </a14:imgProps>
                </a:ext>
              </a:extLst>
            </a:blip>
            <a:srcRect l="65893" r="26192"/>
            <a:stretch/>
          </p:blipFill>
          <p:spPr>
            <a:xfrm>
              <a:off x="3099807" y="5608131"/>
              <a:ext cx="881350" cy="941586"/>
            </a:xfrm>
            <a:prstGeom prst="rect">
              <a:avLst/>
            </a:prstGeom>
          </p:spPr>
        </p:pic>
        <p:pic>
          <p:nvPicPr>
            <p:cNvPr id="11" name="Picture 10"/>
            <p:cNvPicPr>
              <a:picLocks noChangeAspect="1"/>
            </p:cNvPicPr>
            <p:nvPr/>
          </p:nvPicPr>
          <p:blipFill>
            <a:blip r:embed="rId9">
              <a:extLst>
                <a:ext uri="{BEBA8EAE-BF5A-486C-A8C5-ECC9F3942E4B}">
                  <a14:imgProps xmlns:a14="http://schemas.microsoft.com/office/drawing/2010/main">
                    <a14:imgLayer r:embed="rId10">
                      <a14:imgEffect>
                        <a14:backgroundRemoval t="0" b="100000" l="0" r="100000"/>
                      </a14:imgEffect>
                    </a14:imgLayer>
                  </a14:imgProps>
                </a:ext>
              </a:extLst>
            </a:blip>
            <a:stretch>
              <a:fillRect/>
            </a:stretch>
          </p:blipFill>
          <p:spPr>
            <a:xfrm>
              <a:off x="1783380" y="5155541"/>
              <a:ext cx="592176" cy="592176"/>
            </a:xfrm>
            <a:prstGeom prst="rect">
              <a:avLst/>
            </a:prstGeom>
          </p:spPr>
        </p:pic>
        <p:pic>
          <p:nvPicPr>
            <p:cNvPr id="12" name="Picture 11"/>
            <p:cNvPicPr>
              <a:picLocks noChangeAspect="1"/>
            </p:cNvPicPr>
            <p:nvPr/>
          </p:nvPicPr>
          <p:blipFill>
            <a:blip r:embed="rId11">
              <a:extLst>
                <a:ext uri="{BEBA8EAE-BF5A-486C-A8C5-ECC9F3942E4B}">
                  <a14:imgProps xmlns:a14="http://schemas.microsoft.com/office/drawing/2010/main">
                    <a14:imgLayer r:embed="rId12">
                      <a14:imgEffect>
                        <a14:backgroundRemoval t="10000" b="90000" l="10000" r="90000"/>
                      </a14:imgEffect>
                    </a14:imgLayer>
                  </a14:imgProps>
                </a:ext>
              </a:extLst>
            </a:blip>
            <a:stretch>
              <a:fillRect/>
            </a:stretch>
          </p:blipFill>
          <p:spPr>
            <a:xfrm>
              <a:off x="996909" y="3544307"/>
              <a:ext cx="873695" cy="873695"/>
            </a:xfrm>
            <a:prstGeom prst="rect">
              <a:avLst/>
            </a:prstGeom>
          </p:spPr>
        </p:pic>
        <p:grpSp>
          <p:nvGrpSpPr>
            <p:cNvPr id="13" name="Group 12"/>
            <p:cNvGrpSpPr/>
            <p:nvPr/>
          </p:nvGrpSpPr>
          <p:grpSpPr>
            <a:xfrm>
              <a:off x="4674185" y="2277690"/>
              <a:ext cx="692728" cy="478012"/>
              <a:chOff x="4674185" y="2277690"/>
              <a:chExt cx="692728" cy="478012"/>
            </a:xfrm>
          </p:grpSpPr>
          <p:sp>
            <p:nvSpPr>
              <p:cNvPr id="18" name="Rounded Rectangle 17"/>
              <p:cNvSpPr/>
              <p:nvPr/>
            </p:nvSpPr>
            <p:spPr>
              <a:xfrm>
                <a:off x="4674185" y="2277690"/>
                <a:ext cx="692728" cy="478012"/>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Isosceles Triangle 18"/>
              <p:cNvSpPr/>
              <p:nvPr/>
            </p:nvSpPr>
            <p:spPr>
              <a:xfrm rot="5400000">
                <a:off x="4898816" y="2414654"/>
                <a:ext cx="243465" cy="20988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 name="Group 13"/>
            <p:cNvGrpSpPr/>
            <p:nvPr/>
          </p:nvGrpSpPr>
          <p:grpSpPr>
            <a:xfrm>
              <a:off x="1870604" y="2125449"/>
              <a:ext cx="417729" cy="680966"/>
              <a:chOff x="1856981" y="2168700"/>
              <a:chExt cx="417729" cy="680966"/>
            </a:xfrm>
          </p:grpSpPr>
          <p:sp>
            <p:nvSpPr>
              <p:cNvPr id="15" name="Rounded Rectangle 14"/>
              <p:cNvSpPr/>
              <p:nvPr/>
            </p:nvSpPr>
            <p:spPr>
              <a:xfrm>
                <a:off x="1856981" y="2168700"/>
                <a:ext cx="417729" cy="6809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p:cNvSpPr/>
              <p:nvPr/>
            </p:nvSpPr>
            <p:spPr>
              <a:xfrm>
                <a:off x="2014830" y="2733957"/>
                <a:ext cx="87270" cy="872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ounded Rectangle 16"/>
              <p:cNvSpPr/>
              <p:nvPr/>
            </p:nvSpPr>
            <p:spPr>
              <a:xfrm>
                <a:off x="1906615" y="2213038"/>
                <a:ext cx="318460" cy="49254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sp>
        <p:nvSpPr>
          <p:cNvPr id="37" name="Oval 36"/>
          <p:cNvSpPr/>
          <p:nvPr/>
        </p:nvSpPr>
        <p:spPr>
          <a:xfrm>
            <a:off x="4958641" y="4999877"/>
            <a:ext cx="817834" cy="8178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 tIns="3600" rIns="3600" bIns="3600" rtlCol="0" anchor="b"/>
          <a:lstStyle/>
          <a:p>
            <a:pPr algn="ctr"/>
            <a:r>
              <a:rPr lang="en-GB" sz="1000" dirty="0"/>
              <a:t>Search</a:t>
            </a:r>
          </a:p>
        </p:txBody>
      </p:sp>
      <p:sp>
        <p:nvSpPr>
          <p:cNvPr id="38" name="Oval 37"/>
          <p:cNvSpPr/>
          <p:nvPr/>
        </p:nvSpPr>
        <p:spPr>
          <a:xfrm>
            <a:off x="5155108" y="5112706"/>
            <a:ext cx="278082" cy="278082"/>
          </a:xfrm>
          <a:prstGeom prst="ellipse">
            <a:avLst/>
          </a:pr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ounded Rectangle 38"/>
          <p:cNvSpPr/>
          <p:nvPr/>
        </p:nvSpPr>
        <p:spPr>
          <a:xfrm rot="8400000" flipH="1">
            <a:off x="5453041" y="5319748"/>
            <a:ext cx="45719" cy="26840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0" name="Straight Connector 39"/>
          <p:cNvCxnSpPr>
            <a:stCxn id="32" idx="0"/>
            <a:endCxn id="37" idx="6"/>
          </p:cNvCxnSpPr>
          <p:nvPr/>
        </p:nvCxnSpPr>
        <p:spPr>
          <a:xfrm flipH="1" flipV="1">
            <a:off x="5776475" y="5408794"/>
            <a:ext cx="501574" cy="9341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38200" y="1940679"/>
            <a:ext cx="3493008" cy="3539430"/>
          </a:xfrm>
          <a:prstGeom prst="rect">
            <a:avLst/>
          </a:prstGeom>
          <a:noFill/>
        </p:spPr>
        <p:txBody>
          <a:bodyPr wrap="square" rtlCol="0">
            <a:spAutoFit/>
          </a:bodyPr>
          <a:lstStyle/>
          <a:p>
            <a:r>
              <a:rPr lang="en-GB" sz="2800" dirty="0"/>
              <a:t>We </a:t>
            </a:r>
            <a:r>
              <a:rPr lang="en-GB" sz="2800" u="sng" dirty="0"/>
              <a:t>are</a:t>
            </a:r>
            <a:r>
              <a:rPr lang="en-GB" sz="2800" dirty="0"/>
              <a:t> able to engage …</a:t>
            </a:r>
          </a:p>
          <a:p>
            <a:endParaRPr lang="en-GB" sz="2800" dirty="0"/>
          </a:p>
          <a:p>
            <a:r>
              <a:rPr lang="en-GB" sz="2800" dirty="0"/>
              <a:t>… but not in a systematically organised or connected way</a:t>
            </a:r>
          </a:p>
          <a:p>
            <a:endParaRPr lang="en-GB" sz="2800" dirty="0"/>
          </a:p>
        </p:txBody>
      </p:sp>
    </p:spTree>
    <p:extLst>
      <p:ext uri="{BB962C8B-B14F-4D97-AF65-F5344CB8AC3E}">
        <p14:creationId xmlns:p14="http://schemas.microsoft.com/office/powerpoint/2010/main" val="3215185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51EAB1E-8AAF-4698-B257-65318F758D5B}" type="slidenum">
              <a:rPr lang="en-GB" smtClean="0"/>
              <a:t>6</a:t>
            </a:fld>
            <a:endParaRPr lang="en-GB" dirty="0"/>
          </a:p>
        </p:txBody>
      </p:sp>
      <p:sp>
        <p:nvSpPr>
          <p:cNvPr id="5" name="Title 1"/>
          <p:cNvSpPr txBox="1">
            <a:spLocks/>
          </p:cNvSpPr>
          <p:nvPr/>
        </p:nvSpPr>
        <p:spPr>
          <a:xfrm>
            <a:off x="385591" y="2328299"/>
            <a:ext cx="417539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2800" dirty="0">
              <a:latin typeface="+mn-lt"/>
              <a:ea typeface="+mn-ea"/>
              <a:cs typeface="+mn-cs"/>
            </a:endParaRPr>
          </a:p>
          <a:p>
            <a:r>
              <a:rPr lang="en-GB" sz="2800" dirty="0">
                <a:latin typeface="+mn-lt"/>
                <a:ea typeface="+mn-ea"/>
                <a:cs typeface="+mn-cs"/>
              </a:rPr>
              <a:t>Digital engagement is not yet tailored to the different interest and needs of our members and other stakeholders.</a:t>
            </a:r>
          </a:p>
        </p:txBody>
      </p:sp>
      <p:graphicFrame>
        <p:nvGraphicFramePr>
          <p:cNvPr id="6" name="Chart 5"/>
          <p:cNvGraphicFramePr>
            <a:graphicFrameLocks/>
          </p:cNvGraphicFramePr>
          <p:nvPr>
            <p:extLst>
              <p:ext uri="{D42A27DB-BD31-4B8C-83A1-F6EECF244321}">
                <p14:modId xmlns:p14="http://schemas.microsoft.com/office/powerpoint/2010/main" val="808466573"/>
              </p:ext>
            </p:extLst>
          </p:nvPr>
        </p:nvGraphicFramePr>
        <p:xfrm>
          <a:off x="4813238" y="91204"/>
          <a:ext cx="5620870" cy="58959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4640424" y="4065226"/>
            <a:ext cx="5563518" cy="14101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p:nvSpPr>
        <p:spPr>
          <a:xfrm>
            <a:off x="4640424" y="826971"/>
            <a:ext cx="5563518" cy="10899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10203942" y="826971"/>
            <a:ext cx="1509311" cy="10899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Cruisers are more satisfied</a:t>
            </a:r>
          </a:p>
        </p:txBody>
      </p:sp>
      <p:sp>
        <p:nvSpPr>
          <p:cNvPr id="10" name="Rectangle 9"/>
          <p:cNvSpPr/>
          <p:nvPr/>
        </p:nvSpPr>
        <p:spPr>
          <a:xfrm>
            <a:off x="10203942" y="4065226"/>
            <a:ext cx="1509311" cy="14101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Racers and Clubs less so</a:t>
            </a:r>
          </a:p>
        </p:txBody>
      </p:sp>
      <p:sp>
        <p:nvSpPr>
          <p:cNvPr id="11" name="TextBox 10"/>
          <p:cNvSpPr txBox="1"/>
          <p:nvPr/>
        </p:nvSpPr>
        <p:spPr>
          <a:xfrm>
            <a:off x="4729530" y="6058896"/>
            <a:ext cx="2358338" cy="215444"/>
          </a:xfrm>
          <a:prstGeom prst="rect">
            <a:avLst/>
          </a:prstGeom>
          <a:noFill/>
        </p:spPr>
        <p:txBody>
          <a:bodyPr wrap="none" rtlCol="0">
            <a:spAutoFit/>
          </a:bodyPr>
          <a:lstStyle/>
          <a:p>
            <a:r>
              <a:rPr lang="en-GB" sz="800" dirty="0"/>
              <a:t>Source: RYA Member Satisfaction Survey 2019</a:t>
            </a:r>
          </a:p>
        </p:txBody>
      </p:sp>
    </p:spTree>
    <p:extLst>
      <p:ext uri="{BB962C8B-B14F-4D97-AF65-F5344CB8AC3E}">
        <p14:creationId xmlns:p14="http://schemas.microsoft.com/office/powerpoint/2010/main" val="308996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6711562" y="1000022"/>
            <a:ext cx="4779032" cy="5354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803909" y="1000022"/>
            <a:ext cx="4814693" cy="5354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386862" y="298938"/>
            <a:ext cx="184731" cy="369332"/>
          </a:xfrm>
          <a:prstGeom prst="rect">
            <a:avLst/>
          </a:prstGeom>
          <a:noFill/>
        </p:spPr>
        <p:txBody>
          <a:bodyPr wrap="none" rtlCol="0">
            <a:spAutoFit/>
          </a:bodyPr>
          <a:lstStyle/>
          <a:p>
            <a:endParaRPr lang="en-GB" dirty="0"/>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12013" t="24159" r="9710" b="23050"/>
          <a:stretch/>
        </p:blipFill>
        <p:spPr>
          <a:xfrm>
            <a:off x="6796228" y="1305269"/>
            <a:ext cx="4580877" cy="2317072"/>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12163" t="24358" r="9257" b="23256"/>
          <a:stretch/>
        </p:blipFill>
        <p:spPr>
          <a:xfrm>
            <a:off x="6796228" y="3879342"/>
            <a:ext cx="4598634" cy="229931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2014" t="24160" r="9255" b="23048"/>
          <a:stretch/>
        </p:blipFill>
        <p:spPr>
          <a:xfrm>
            <a:off x="870011" y="1252521"/>
            <a:ext cx="4607511" cy="231707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11971" t="24161" r="9299" b="23048"/>
          <a:stretch/>
        </p:blipFill>
        <p:spPr>
          <a:xfrm>
            <a:off x="920581" y="3879342"/>
            <a:ext cx="4607512" cy="2317071"/>
          </a:xfrm>
          <a:prstGeom prst="rect">
            <a:avLst/>
          </a:prstGeom>
        </p:spPr>
      </p:pic>
      <p:sp>
        <p:nvSpPr>
          <p:cNvPr id="7" name="TextBox 6"/>
          <p:cNvSpPr txBox="1"/>
          <p:nvPr/>
        </p:nvSpPr>
        <p:spPr>
          <a:xfrm>
            <a:off x="870011" y="3613468"/>
            <a:ext cx="1576072" cy="307777"/>
          </a:xfrm>
          <a:prstGeom prst="rect">
            <a:avLst/>
          </a:prstGeom>
          <a:noFill/>
        </p:spPr>
        <p:txBody>
          <a:bodyPr wrap="none" rtlCol="0">
            <a:spAutoFit/>
          </a:bodyPr>
          <a:lstStyle/>
          <a:p>
            <a:r>
              <a:rPr lang="en-GB" sz="1400" dirty="0">
                <a:solidFill>
                  <a:schemeClr val="tx1">
                    <a:lumMod val="65000"/>
                    <a:lumOff val="35000"/>
                  </a:schemeClr>
                </a:solidFill>
              </a:rPr>
              <a:t>Three-word cloud</a:t>
            </a:r>
          </a:p>
        </p:txBody>
      </p:sp>
      <p:sp>
        <p:nvSpPr>
          <p:cNvPr id="4" name="Rectangle 3"/>
          <p:cNvSpPr/>
          <p:nvPr/>
        </p:nvSpPr>
        <p:spPr>
          <a:xfrm>
            <a:off x="870771" y="234536"/>
            <a:ext cx="4606751" cy="830997"/>
          </a:xfrm>
          <a:prstGeom prst="rect">
            <a:avLst/>
          </a:prstGeom>
        </p:spPr>
        <p:txBody>
          <a:bodyPr wrap="square">
            <a:spAutoFit/>
          </a:bodyPr>
          <a:lstStyle/>
          <a:p>
            <a:pPr algn="ctr"/>
            <a:r>
              <a:rPr lang="en-GB" sz="2400" dirty="0">
                <a:ea typeface="+mj-ea"/>
                <a:cs typeface="+mj-cs"/>
              </a:rPr>
              <a:t>Q: “What, if any, changes should the RYA make to the web site?” </a:t>
            </a:r>
          </a:p>
        </p:txBody>
      </p:sp>
      <p:sp>
        <p:nvSpPr>
          <p:cNvPr id="2" name="TextBox 1"/>
          <p:cNvSpPr txBox="1"/>
          <p:nvPr/>
        </p:nvSpPr>
        <p:spPr>
          <a:xfrm>
            <a:off x="688230" y="6473720"/>
            <a:ext cx="3515706" cy="215444"/>
          </a:xfrm>
          <a:prstGeom prst="rect">
            <a:avLst/>
          </a:prstGeom>
          <a:noFill/>
        </p:spPr>
        <p:txBody>
          <a:bodyPr wrap="none" rtlCol="0">
            <a:spAutoFit/>
          </a:bodyPr>
          <a:lstStyle>
            <a:defPPr>
              <a:defRPr lang="en-US"/>
            </a:defPPr>
            <a:lvl1pPr>
              <a:defRPr sz="800"/>
            </a:lvl1pPr>
          </a:lstStyle>
          <a:p>
            <a:r>
              <a:rPr lang="en-GB" dirty="0"/>
              <a:t>Source: RYA Member Satisfaction Survey 2019 unstructured comments</a:t>
            </a:r>
          </a:p>
        </p:txBody>
      </p:sp>
      <p:sp>
        <p:nvSpPr>
          <p:cNvPr id="12" name="TextBox 11"/>
          <p:cNvSpPr txBox="1"/>
          <p:nvPr/>
        </p:nvSpPr>
        <p:spPr>
          <a:xfrm>
            <a:off x="6711562" y="3613468"/>
            <a:ext cx="1576072" cy="307777"/>
          </a:xfrm>
          <a:prstGeom prst="rect">
            <a:avLst/>
          </a:prstGeom>
          <a:noFill/>
        </p:spPr>
        <p:txBody>
          <a:bodyPr wrap="none" rtlCol="0">
            <a:spAutoFit/>
          </a:bodyPr>
          <a:lstStyle>
            <a:defPPr>
              <a:defRPr lang="en-US"/>
            </a:defPPr>
            <a:lvl1pPr>
              <a:defRPr sz="1400"/>
            </a:lvl1pPr>
          </a:lstStyle>
          <a:p>
            <a:r>
              <a:rPr lang="en-GB" dirty="0">
                <a:solidFill>
                  <a:schemeClr val="tx1">
                    <a:lumMod val="65000"/>
                    <a:lumOff val="35000"/>
                  </a:schemeClr>
                </a:solidFill>
              </a:rPr>
              <a:t>Three-word cloud</a:t>
            </a:r>
          </a:p>
        </p:txBody>
      </p:sp>
      <p:sp>
        <p:nvSpPr>
          <p:cNvPr id="14" name="Rectangle 13"/>
          <p:cNvSpPr/>
          <p:nvPr/>
        </p:nvSpPr>
        <p:spPr>
          <a:xfrm>
            <a:off x="6796228" y="234536"/>
            <a:ext cx="4247594" cy="830997"/>
          </a:xfrm>
          <a:prstGeom prst="rect">
            <a:avLst/>
          </a:prstGeom>
        </p:spPr>
        <p:txBody>
          <a:bodyPr wrap="square">
            <a:spAutoFit/>
          </a:bodyPr>
          <a:lstStyle/>
          <a:p>
            <a:pPr algn="ctr"/>
            <a:r>
              <a:rPr lang="en-GB" sz="2400" dirty="0">
                <a:ea typeface="+mj-ea"/>
                <a:cs typeface="+mj-cs"/>
              </a:rPr>
              <a:t>Q: “Why have you not visited the website</a:t>
            </a:r>
            <a:r>
              <a:rPr lang="en-GB" sz="2400" dirty="0"/>
              <a:t>?” </a:t>
            </a:r>
          </a:p>
        </p:txBody>
      </p:sp>
      <p:sp>
        <p:nvSpPr>
          <p:cNvPr id="8" name="TextBox 7"/>
          <p:cNvSpPr txBox="1"/>
          <p:nvPr/>
        </p:nvSpPr>
        <p:spPr>
          <a:xfrm>
            <a:off x="870011" y="1000022"/>
            <a:ext cx="1437958" cy="307777"/>
          </a:xfrm>
          <a:prstGeom prst="rect">
            <a:avLst/>
          </a:prstGeom>
          <a:noFill/>
        </p:spPr>
        <p:txBody>
          <a:bodyPr wrap="none" rtlCol="0">
            <a:spAutoFit/>
          </a:bodyPr>
          <a:lstStyle/>
          <a:p>
            <a:r>
              <a:rPr lang="en-GB" sz="1400" dirty="0">
                <a:solidFill>
                  <a:schemeClr val="tx1">
                    <a:lumMod val="65000"/>
                    <a:lumOff val="35000"/>
                  </a:schemeClr>
                </a:solidFill>
              </a:rPr>
              <a:t>Two-word cloud</a:t>
            </a:r>
          </a:p>
        </p:txBody>
      </p:sp>
      <p:sp>
        <p:nvSpPr>
          <p:cNvPr id="13" name="TextBox 12"/>
          <p:cNvSpPr txBox="1"/>
          <p:nvPr/>
        </p:nvSpPr>
        <p:spPr>
          <a:xfrm>
            <a:off x="6711562" y="1000022"/>
            <a:ext cx="1437958" cy="307777"/>
          </a:xfrm>
          <a:prstGeom prst="rect">
            <a:avLst/>
          </a:prstGeom>
          <a:noFill/>
        </p:spPr>
        <p:txBody>
          <a:bodyPr wrap="none" rtlCol="0">
            <a:spAutoFit/>
          </a:bodyPr>
          <a:lstStyle>
            <a:defPPr>
              <a:defRPr lang="en-US"/>
            </a:defPPr>
            <a:lvl1pPr>
              <a:defRPr sz="1400"/>
            </a:lvl1pPr>
          </a:lstStyle>
          <a:p>
            <a:r>
              <a:rPr lang="en-GB" dirty="0">
                <a:solidFill>
                  <a:schemeClr val="tx1">
                    <a:lumMod val="65000"/>
                    <a:lumOff val="35000"/>
                  </a:schemeClr>
                </a:solidFill>
              </a:rPr>
              <a:t>Two-word cloud</a:t>
            </a:r>
          </a:p>
        </p:txBody>
      </p:sp>
    </p:spTree>
    <p:extLst>
      <p:ext uri="{BB962C8B-B14F-4D97-AF65-F5344CB8AC3E}">
        <p14:creationId xmlns:p14="http://schemas.microsoft.com/office/powerpoint/2010/main" val="297130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6329512" y="2695516"/>
            <a:ext cx="1203572" cy="1203572"/>
          </a:xfrm>
          <a:prstGeom prst="rect">
            <a:avLst/>
          </a:prstGeom>
        </p:spPr>
      </p:pic>
      <p:sp>
        <p:nvSpPr>
          <p:cNvPr id="2" name="Title 1"/>
          <p:cNvSpPr>
            <a:spLocks noGrp="1"/>
          </p:cNvSpPr>
          <p:nvPr>
            <p:ph type="title"/>
          </p:nvPr>
        </p:nvSpPr>
        <p:spPr/>
        <p:txBody>
          <a:bodyPr>
            <a:normAutofit/>
          </a:bodyPr>
          <a:lstStyle/>
          <a:p>
            <a:r>
              <a:rPr lang="en-GB" sz="2800" dirty="0"/>
              <a:t>This isn’t just a technical challenge, it’s about data, our people and the processes they use</a:t>
            </a:r>
          </a:p>
        </p:txBody>
      </p:sp>
      <p:sp>
        <p:nvSpPr>
          <p:cNvPr id="3" name="Slide Number Placeholder 2"/>
          <p:cNvSpPr>
            <a:spLocks noGrp="1"/>
          </p:cNvSpPr>
          <p:nvPr>
            <p:ph type="sldNum" sz="quarter" idx="12"/>
          </p:nvPr>
        </p:nvSpPr>
        <p:spPr/>
        <p:txBody>
          <a:bodyPr/>
          <a:lstStyle/>
          <a:p>
            <a:fld id="{151EAB1E-8AAF-4698-B257-65318F758D5B}" type="slidenum">
              <a:rPr lang="en-GB" smtClean="0"/>
              <a:t>8</a:t>
            </a:fld>
            <a:endParaRPr lang="en-GB" dirty="0"/>
          </a:p>
        </p:txBody>
      </p:sp>
      <p:sp>
        <p:nvSpPr>
          <p:cNvPr id="9" name="Circular Arrow 8"/>
          <p:cNvSpPr/>
          <p:nvPr/>
        </p:nvSpPr>
        <p:spPr>
          <a:xfrm rot="16200000">
            <a:off x="1135807" y="1690447"/>
            <a:ext cx="3168415" cy="3168898"/>
          </a:xfrm>
          <a:prstGeom prst="circularArrow">
            <a:avLst>
              <a:gd name="adj1" fmla="val 10980"/>
              <a:gd name="adj2" fmla="val 1142322"/>
              <a:gd name="adj3" fmla="val 4500000"/>
              <a:gd name="adj4" fmla="val 10800000"/>
              <a:gd name="adj5" fmla="val 12500"/>
            </a:avLst>
          </a:prstGeom>
          <a:solidFill>
            <a:srgbClr val="0099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Shape 10"/>
          <p:cNvSpPr/>
          <p:nvPr/>
        </p:nvSpPr>
        <p:spPr>
          <a:xfrm rot="16200000">
            <a:off x="2954293" y="2521283"/>
            <a:ext cx="3168415" cy="3168898"/>
          </a:xfrm>
          <a:prstGeom prst="leftCircularArrow">
            <a:avLst>
              <a:gd name="adj1" fmla="val 10980"/>
              <a:gd name="adj2" fmla="val 1142322"/>
              <a:gd name="adj3" fmla="val 6300000"/>
              <a:gd name="adj4" fmla="val 18900000"/>
              <a:gd name="adj5" fmla="val 12500"/>
            </a:avLst>
          </a:prstGeom>
          <a:solidFill>
            <a:srgbClr val="0099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TextBox 15"/>
          <p:cNvSpPr txBox="1"/>
          <p:nvPr/>
        </p:nvSpPr>
        <p:spPr>
          <a:xfrm>
            <a:off x="2285451" y="2476304"/>
            <a:ext cx="941283" cy="369332"/>
          </a:xfrm>
          <a:prstGeom prst="rect">
            <a:avLst/>
          </a:prstGeom>
          <a:noFill/>
        </p:spPr>
        <p:txBody>
          <a:bodyPr wrap="none" rtlCol="0">
            <a:spAutoFit/>
          </a:bodyPr>
          <a:lstStyle/>
          <a:p>
            <a:r>
              <a:rPr lang="en-GB" b="1" dirty="0"/>
              <a:t>People</a:t>
            </a:r>
          </a:p>
        </p:txBody>
      </p:sp>
      <p:sp>
        <p:nvSpPr>
          <p:cNvPr id="17" name="TextBox 16"/>
          <p:cNvSpPr txBox="1"/>
          <p:nvPr/>
        </p:nvSpPr>
        <p:spPr>
          <a:xfrm>
            <a:off x="4058451" y="4674438"/>
            <a:ext cx="1082348" cy="369332"/>
          </a:xfrm>
          <a:prstGeom prst="rect">
            <a:avLst/>
          </a:prstGeom>
          <a:noFill/>
        </p:spPr>
        <p:txBody>
          <a:bodyPr wrap="none" rtlCol="0">
            <a:spAutoFit/>
          </a:bodyPr>
          <a:lstStyle/>
          <a:p>
            <a:r>
              <a:rPr lang="en-GB" b="1" dirty="0"/>
              <a:t>Process</a:t>
            </a:r>
          </a:p>
        </p:txBody>
      </p:sp>
      <p:sp>
        <p:nvSpPr>
          <p:cNvPr id="18" name="TextBox 17"/>
          <p:cNvSpPr txBox="1"/>
          <p:nvPr/>
        </p:nvSpPr>
        <p:spPr>
          <a:xfrm>
            <a:off x="6556605" y="2336858"/>
            <a:ext cx="684803" cy="369332"/>
          </a:xfrm>
          <a:prstGeom prst="rect">
            <a:avLst/>
          </a:prstGeom>
          <a:noFill/>
        </p:spPr>
        <p:txBody>
          <a:bodyPr wrap="none" rtlCol="0">
            <a:spAutoFit/>
          </a:bodyPr>
          <a:lstStyle/>
          <a:p>
            <a:r>
              <a:rPr lang="en-GB" b="1" dirty="0"/>
              <a:t>Data</a:t>
            </a:r>
          </a:p>
        </p:txBody>
      </p:sp>
      <p:pic>
        <p:nvPicPr>
          <p:cNvPr id="19" name="Picture 18"/>
          <p:cNvPicPr>
            <a:picLocks noChangeAspect="1"/>
          </p:cNvPicPr>
          <p:nvPr/>
        </p:nvPicPr>
        <p:blipFill>
          <a:blip r:embed="rId4"/>
          <a:stretch>
            <a:fillRect/>
          </a:stretch>
        </p:blipFill>
        <p:spPr>
          <a:xfrm>
            <a:off x="2268608" y="2845636"/>
            <a:ext cx="936497" cy="936497"/>
          </a:xfrm>
          <a:prstGeom prst="rect">
            <a:avLst/>
          </a:prstGeom>
        </p:spPr>
      </p:pic>
      <p:pic>
        <p:nvPicPr>
          <p:cNvPr id="22" name="Picture 21"/>
          <p:cNvPicPr>
            <a:picLocks noChangeAspect="1"/>
          </p:cNvPicPr>
          <p:nvPr/>
        </p:nvPicPr>
        <p:blipFill>
          <a:blip r:embed="rId5"/>
          <a:stretch>
            <a:fillRect/>
          </a:stretch>
        </p:blipFill>
        <p:spPr>
          <a:xfrm>
            <a:off x="4100819" y="3603128"/>
            <a:ext cx="956804" cy="829759"/>
          </a:xfrm>
          <a:prstGeom prst="rect">
            <a:avLst/>
          </a:prstGeom>
        </p:spPr>
      </p:pic>
      <p:sp>
        <p:nvSpPr>
          <p:cNvPr id="24" name="Block Arc 23"/>
          <p:cNvSpPr/>
          <p:nvPr/>
        </p:nvSpPr>
        <p:spPr>
          <a:xfrm rot="5400000" flipV="1">
            <a:off x="7395385" y="2671122"/>
            <a:ext cx="2722159" cy="2723250"/>
          </a:xfrm>
          <a:prstGeom prst="blockArc">
            <a:avLst>
              <a:gd name="adj1" fmla="val 13500000"/>
              <a:gd name="adj2" fmla="val 10800000"/>
              <a:gd name="adj3" fmla="val 12740"/>
            </a:avLst>
          </a:prstGeom>
          <a:solidFill>
            <a:srgbClr val="0099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24"/>
          <p:cNvSpPr txBox="1"/>
          <p:nvPr/>
        </p:nvSpPr>
        <p:spPr>
          <a:xfrm>
            <a:off x="8019958" y="4438191"/>
            <a:ext cx="1462773" cy="369332"/>
          </a:xfrm>
          <a:prstGeom prst="rect">
            <a:avLst/>
          </a:prstGeom>
          <a:noFill/>
        </p:spPr>
        <p:txBody>
          <a:bodyPr wrap="none" rtlCol="0">
            <a:spAutoFit/>
          </a:bodyPr>
          <a:lstStyle/>
          <a:p>
            <a:r>
              <a:rPr lang="en-GB" b="1" dirty="0"/>
              <a:t>Technology</a:t>
            </a:r>
          </a:p>
        </p:txBody>
      </p:sp>
      <p:pic>
        <p:nvPicPr>
          <p:cNvPr id="26" name="Picture 25"/>
          <p:cNvPicPr>
            <a:picLocks noChangeAspect="1"/>
          </p:cNvPicPr>
          <p:nvPr/>
        </p:nvPicPr>
        <p:blipFill>
          <a:blip r:embed="rId6"/>
          <a:stretch>
            <a:fillRect/>
          </a:stretch>
        </p:blipFill>
        <p:spPr>
          <a:xfrm>
            <a:off x="8139503" y="3297302"/>
            <a:ext cx="1223682" cy="1223682"/>
          </a:xfrm>
          <a:prstGeom prst="rect">
            <a:avLst/>
          </a:prstGeom>
        </p:spPr>
      </p:pic>
      <p:sp>
        <p:nvSpPr>
          <p:cNvPr id="27" name="Circular Arrow 26"/>
          <p:cNvSpPr/>
          <p:nvPr/>
        </p:nvSpPr>
        <p:spPr>
          <a:xfrm rot="16200000">
            <a:off x="5309339" y="1602312"/>
            <a:ext cx="3168415" cy="3168898"/>
          </a:xfrm>
          <a:prstGeom prst="circularArrow">
            <a:avLst>
              <a:gd name="adj1" fmla="val 10980"/>
              <a:gd name="adj2" fmla="val 1142322"/>
              <a:gd name="adj3" fmla="val 4500000"/>
              <a:gd name="adj4" fmla="val 12862494"/>
              <a:gd name="adj5" fmla="val 12500"/>
            </a:avLst>
          </a:prstGeom>
          <a:solidFill>
            <a:srgbClr val="0099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641877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6 work streams will deliver the vision</a:t>
            </a:r>
          </a:p>
        </p:txBody>
      </p:sp>
      <p:sp>
        <p:nvSpPr>
          <p:cNvPr id="4" name="Rectangle 3"/>
          <p:cNvSpPr/>
          <p:nvPr/>
        </p:nvSpPr>
        <p:spPr>
          <a:xfrm>
            <a:off x="7691832" y="2640812"/>
            <a:ext cx="2971800" cy="113420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5. Technology – experience platform</a:t>
            </a:r>
          </a:p>
        </p:txBody>
      </p:sp>
      <p:sp>
        <p:nvSpPr>
          <p:cNvPr id="5" name="Rectangle 4"/>
          <p:cNvSpPr/>
          <p:nvPr/>
        </p:nvSpPr>
        <p:spPr>
          <a:xfrm>
            <a:off x="1239715" y="2640812"/>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 Governance, guidelines, process and ways of working</a:t>
            </a:r>
          </a:p>
        </p:txBody>
      </p:sp>
      <p:sp>
        <p:nvSpPr>
          <p:cNvPr id="6" name="Rectangle 5"/>
          <p:cNvSpPr/>
          <p:nvPr/>
        </p:nvSpPr>
        <p:spPr>
          <a:xfrm>
            <a:off x="1239715" y="3925091"/>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2. Segmentation, audiences and journeys</a:t>
            </a:r>
          </a:p>
        </p:txBody>
      </p:sp>
      <p:sp>
        <p:nvSpPr>
          <p:cNvPr id="7" name="Rectangle 6"/>
          <p:cNvSpPr/>
          <p:nvPr/>
        </p:nvSpPr>
        <p:spPr>
          <a:xfrm>
            <a:off x="4342144" y="2666324"/>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3. Digital ‘ecosystem’ strategy</a:t>
            </a:r>
          </a:p>
        </p:txBody>
      </p:sp>
      <p:sp>
        <p:nvSpPr>
          <p:cNvPr id="10" name="Slide Number Placeholder 9"/>
          <p:cNvSpPr>
            <a:spLocks noGrp="1"/>
          </p:cNvSpPr>
          <p:nvPr>
            <p:ph type="sldNum" sz="quarter" idx="12"/>
          </p:nvPr>
        </p:nvSpPr>
        <p:spPr/>
        <p:txBody>
          <a:bodyPr/>
          <a:lstStyle/>
          <a:p>
            <a:fld id="{151EAB1E-8AAF-4698-B257-65318F758D5B}" type="slidenum">
              <a:rPr lang="en-GB" smtClean="0"/>
              <a:t>9</a:t>
            </a:fld>
            <a:endParaRPr lang="en-GB" dirty="0"/>
          </a:p>
        </p:txBody>
      </p:sp>
      <p:sp>
        <p:nvSpPr>
          <p:cNvPr id="11" name="TextBox 10"/>
          <p:cNvSpPr txBox="1"/>
          <p:nvPr/>
        </p:nvSpPr>
        <p:spPr>
          <a:xfrm>
            <a:off x="1188396" y="1875180"/>
            <a:ext cx="3971433" cy="369332"/>
          </a:xfrm>
          <a:prstGeom prst="rect">
            <a:avLst/>
          </a:prstGeom>
          <a:noFill/>
        </p:spPr>
        <p:txBody>
          <a:bodyPr wrap="square" rtlCol="0">
            <a:spAutoFit/>
          </a:bodyPr>
          <a:lstStyle/>
          <a:p>
            <a:r>
              <a:rPr lang="en-GB" b="1" dirty="0">
                <a:solidFill>
                  <a:schemeClr val="accent2"/>
                </a:solidFill>
              </a:rPr>
              <a:t>The digital basics</a:t>
            </a:r>
          </a:p>
        </p:txBody>
      </p:sp>
      <p:sp>
        <p:nvSpPr>
          <p:cNvPr id="13" name="Rectangle 12"/>
          <p:cNvSpPr/>
          <p:nvPr/>
        </p:nvSpPr>
        <p:spPr>
          <a:xfrm>
            <a:off x="7691832" y="3897532"/>
            <a:ext cx="2971800" cy="1134208"/>
          </a:xfrm>
          <a:prstGeom prst="rect">
            <a:avLst/>
          </a:pr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6. Data strategy</a:t>
            </a:r>
          </a:p>
        </p:txBody>
      </p:sp>
      <p:sp>
        <p:nvSpPr>
          <p:cNvPr id="16" name="Rectangle 15"/>
          <p:cNvSpPr/>
          <p:nvPr/>
        </p:nvSpPr>
        <p:spPr>
          <a:xfrm>
            <a:off x="4342144" y="3925091"/>
            <a:ext cx="2971800" cy="1134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4. Measurement and optimisation</a:t>
            </a:r>
          </a:p>
        </p:txBody>
      </p:sp>
      <p:sp>
        <p:nvSpPr>
          <p:cNvPr id="17" name="TextBox 16"/>
          <p:cNvSpPr txBox="1"/>
          <p:nvPr/>
        </p:nvSpPr>
        <p:spPr>
          <a:xfrm>
            <a:off x="7495889" y="1875180"/>
            <a:ext cx="3074437" cy="369332"/>
          </a:xfrm>
          <a:prstGeom prst="rect">
            <a:avLst/>
          </a:prstGeom>
          <a:noFill/>
        </p:spPr>
        <p:txBody>
          <a:bodyPr wrap="square" rtlCol="0">
            <a:spAutoFit/>
          </a:bodyPr>
          <a:lstStyle/>
          <a:p>
            <a:r>
              <a:rPr lang="en-GB" b="1" dirty="0">
                <a:solidFill>
                  <a:schemeClr val="accent2"/>
                </a:solidFill>
              </a:rPr>
              <a:t>The ‘ceiling raisers’ </a:t>
            </a:r>
          </a:p>
        </p:txBody>
      </p:sp>
    </p:spTree>
    <p:extLst>
      <p:ext uri="{BB962C8B-B14F-4D97-AF65-F5344CB8AC3E}">
        <p14:creationId xmlns:p14="http://schemas.microsoft.com/office/powerpoint/2010/main" val="1512000055"/>
      </p:ext>
    </p:extLst>
  </p:cSld>
  <p:clrMapOvr>
    <a:masterClrMapping/>
  </p:clrMapOvr>
</p:sld>
</file>

<file path=ppt/theme/theme1.xml><?xml version="1.0" encoding="utf-8"?>
<a:theme xmlns:a="http://schemas.openxmlformats.org/drawingml/2006/main" name="Theme1">
  <a:themeElements>
    <a:clrScheme name="RYA Colours">
      <a:dk1>
        <a:sysClr val="windowText" lastClr="000000"/>
      </a:dk1>
      <a:lt1>
        <a:sysClr val="window" lastClr="FFFFFF"/>
      </a:lt1>
      <a:dk2>
        <a:srgbClr val="44546A"/>
      </a:dk2>
      <a:lt2>
        <a:srgbClr val="E7E6E6"/>
      </a:lt2>
      <a:accent1>
        <a:srgbClr val="D70048"/>
      </a:accent1>
      <a:accent2>
        <a:srgbClr val="1D236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090D6D9-62F5-46DC-8C85-8AE037552EDD}" vid="{397FC37C-FDCA-40F8-9EC6-A7977189F001}"/>
    </a:ext>
  </a:extLst>
</a:theme>
</file>

<file path=ppt/theme/theme2.xml><?xml version="1.0" encoding="utf-8"?>
<a:theme xmlns:a="http://schemas.openxmlformats.org/drawingml/2006/main" name="RYA Blue Theme">
  <a:themeElements>
    <a:clrScheme name="RYA Colours">
      <a:dk1>
        <a:sysClr val="windowText" lastClr="000000"/>
      </a:dk1>
      <a:lt1>
        <a:sysClr val="window" lastClr="FFFFFF"/>
      </a:lt1>
      <a:dk2>
        <a:srgbClr val="44546A"/>
      </a:dk2>
      <a:lt2>
        <a:srgbClr val="E7E6E6"/>
      </a:lt2>
      <a:accent1>
        <a:srgbClr val="D70048"/>
      </a:accent1>
      <a:accent2>
        <a:srgbClr val="1D236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YA Presentation Template v2.potx" id="{41C9A9F8-4169-4F46-BE47-98A0EBB4143B}" vid="{7D345BBD-BBAF-4230-B46F-83B1A566F06F}"/>
    </a:ext>
  </a:extLst>
</a:theme>
</file>

<file path=ppt/theme/theme3.xml><?xml version="1.0" encoding="utf-8"?>
<a:theme xmlns:a="http://schemas.openxmlformats.org/drawingml/2006/main" name="RYA Red Theme">
  <a:themeElements>
    <a:clrScheme name="RYA Colours">
      <a:dk1>
        <a:sysClr val="windowText" lastClr="000000"/>
      </a:dk1>
      <a:lt1>
        <a:sysClr val="window" lastClr="FFFFFF"/>
      </a:lt1>
      <a:dk2>
        <a:srgbClr val="44546A"/>
      </a:dk2>
      <a:lt2>
        <a:srgbClr val="E7E6E6"/>
      </a:lt2>
      <a:accent1>
        <a:srgbClr val="D70048"/>
      </a:accent1>
      <a:accent2>
        <a:srgbClr val="1D236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YA Presentation Template v2.potx" id="{41C9A9F8-4169-4F46-BE47-98A0EBB4143B}" vid="{B6B3D00C-ADC4-4D30-B85F-61F3CDB5BE5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RYA New Theme (1)</Template>
  <TotalTime>19104</TotalTime>
  <Words>1480</Words>
  <Application>Microsoft Office PowerPoint</Application>
  <PresentationFormat>Widescreen</PresentationFormat>
  <Paragraphs>256</Paragraphs>
  <Slides>20</Slides>
  <Notes>12</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20</vt:i4>
      </vt:variant>
    </vt:vector>
  </HeadingPairs>
  <TitlesOfParts>
    <vt:vector size="26" baseType="lpstr">
      <vt:lpstr>Arial</vt:lpstr>
      <vt:lpstr>Calibri</vt:lpstr>
      <vt:lpstr>Times New Roman</vt:lpstr>
      <vt:lpstr>Theme1</vt:lpstr>
      <vt:lpstr>RYA Blue Theme</vt:lpstr>
      <vt:lpstr>RYA Red Theme</vt:lpstr>
      <vt:lpstr>Framework for the RYA 2021-25 Digital Strategy</vt:lpstr>
      <vt:lpstr>Under every strategic pillar there’s a critical role for digital</vt:lpstr>
      <vt:lpstr>Vision for digital</vt:lpstr>
      <vt:lpstr>The ambition for digital</vt:lpstr>
      <vt:lpstr>Our digital ecosystem covers a wide range of channels</vt:lpstr>
      <vt:lpstr>PowerPoint Presentation</vt:lpstr>
      <vt:lpstr>PowerPoint Presentation</vt:lpstr>
      <vt:lpstr>This isn’t just a technical challenge, it’s about data, our people and the processes they use</vt:lpstr>
      <vt:lpstr>6 work streams will deliver the vision</vt:lpstr>
      <vt:lpstr>Current set up</vt:lpstr>
      <vt:lpstr>We have been working with digital specialists Isobar to explore the options for implementing an experience platform</vt:lpstr>
      <vt:lpstr>We looked at platforms (and partners) that could deliver the digital ambition, and support all the features and services that we host today</vt:lpstr>
      <vt:lpstr>We reviewed the current technology landscape and shortlisted two experience platforms</vt:lpstr>
      <vt:lpstr>Why Sitecore XP?</vt:lpstr>
      <vt:lpstr>PowerPoint Presentation</vt:lpstr>
      <vt:lpstr>PowerPoint Presentation</vt:lpstr>
      <vt:lpstr>Implementation overview</vt:lpstr>
      <vt:lpstr>High level cost overview</vt:lpstr>
      <vt:lpstr>PowerPoint Presentation</vt:lpstr>
      <vt:lpstr>PowerPoint Presentation</vt:lpstr>
    </vt:vector>
  </TitlesOfParts>
  <Company>Royal Yachting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Herrick</dc:creator>
  <cp:lastModifiedBy>Ben</cp:lastModifiedBy>
  <cp:revision>253</cp:revision>
  <cp:lastPrinted>2019-09-19T08:51:13Z</cp:lastPrinted>
  <dcterms:created xsi:type="dcterms:W3CDTF">2019-05-07T09:45:59Z</dcterms:created>
  <dcterms:modified xsi:type="dcterms:W3CDTF">2023-10-07T15:12:34Z</dcterms:modified>
</cp:coreProperties>
</file>